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58" r:id="rId4"/>
    <p:sldId id="271" r:id="rId5"/>
    <p:sldId id="276" r:id="rId6"/>
    <p:sldId id="279" r:id="rId7"/>
    <p:sldId id="280" r:id="rId8"/>
    <p:sldId id="266" r:id="rId9"/>
    <p:sldId id="259" r:id="rId10"/>
    <p:sldId id="331" r:id="rId11"/>
    <p:sldId id="264" r:id="rId12"/>
    <p:sldId id="301" r:id="rId13"/>
    <p:sldId id="265" r:id="rId14"/>
    <p:sldId id="260" r:id="rId15"/>
    <p:sldId id="333" r:id="rId16"/>
    <p:sldId id="332" r:id="rId17"/>
    <p:sldId id="277" r:id="rId18"/>
    <p:sldId id="267" r:id="rId19"/>
    <p:sldId id="263" r:id="rId20"/>
    <p:sldId id="319" r:id="rId21"/>
    <p:sldId id="272" r:id="rId22"/>
    <p:sldId id="284" r:id="rId23"/>
    <p:sldId id="261" r:id="rId24"/>
    <p:sldId id="273" r:id="rId25"/>
    <p:sldId id="334" r:id="rId26"/>
    <p:sldId id="281" r:id="rId27"/>
    <p:sldId id="274" r:id="rId28"/>
    <p:sldId id="283" r:id="rId29"/>
    <p:sldId id="282" r:id="rId30"/>
    <p:sldId id="318" r:id="rId31"/>
    <p:sldId id="262" r:id="rId3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7">
          <p15:clr>
            <a:srgbClr val="A4A3A4"/>
          </p15:clr>
        </p15:guide>
        <p15:guide id="2" pos="29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821" y="-216"/>
      </p:cViewPr>
      <p:guideLst>
        <p:guide orient="horz" pos="2207"/>
        <p:guide pos="29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2" Type="http://schemas.openxmlformats.org/officeDocument/2006/relationships/tags" Target="../tags/tag8.xml"/><Relationship Id="rId16" Type="http://schemas.openxmlformats.org/officeDocument/2006/relationships/image" Target="../media/image3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image" Target="../media/image2.png"/><Relationship Id="rId10" Type="http://schemas.openxmlformats.org/officeDocument/2006/relationships/tags" Target="../tags/tag16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2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image" Target="../media/image6.png"/><Relationship Id="rId5" Type="http://schemas.openxmlformats.org/officeDocument/2006/relationships/tags" Target="../tags/tag35.xml"/><Relationship Id="rId10" Type="http://schemas.openxmlformats.org/officeDocument/2006/relationships/image" Target="../media/image5.png"/><Relationship Id="rId4" Type="http://schemas.openxmlformats.org/officeDocument/2006/relationships/tags" Target="../tags/tag34.xml"/><Relationship Id="rId9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5.png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image" Target="../media/image6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43.xml"/><Relationship Id="rId10" Type="http://schemas.openxmlformats.org/officeDocument/2006/relationships/tags" Target="../tags/tag48.xml"/><Relationship Id="rId4" Type="http://schemas.openxmlformats.org/officeDocument/2006/relationships/tags" Target="../tags/tag42.xml"/><Relationship Id="rId9" Type="http://schemas.openxmlformats.org/officeDocument/2006/relationships/tags" Target="../tags/tag47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image" Target="../media/image7.png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tags" Target="../tags/tag59.xml"/><Relationship Id="rId5" Type="http://schemas.openxmlformats.org/officeDocument/2006/relationships/tags" Target="../tags/tag53.xml"/><Relationship Id="rId10" Type="http://schemas.openxmlformats.org/officeDocument/2006/relationships/tags" Target="../tags/tag58.xml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10" Type="http://schemas.openxmlformats.org/officeDocument/2006/relationships/image" Target="../media/image9.png"/><Relationship Id="rId4" Type="http://schemas.openxmlformats.org/officeDocument/2006/relationships/tags" Target="../tags/tag73.xml"/><Relationship Id="rId9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image" Target="../media/image1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81.xml"/><Relationship Id="rId4" Type="http://schemas.openxmlformats.org/officeDocument/2006/relationships/tags" Target="../tags/tag80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13" Type="http://schemas.openxmlformats.org/officeDocument/2006/relationships/image" Target="../media/image2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1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11.png"/><Relationship Id="rId5" Type="http://schemas.openxmlformats.org/officeDocument/2006/relationships/tags" Target="../tags/tag86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85.xml"/><Relationship Id="rId9" Type="http://schemas.openxmlformats.org/officeDocument/2006/relationships/tags" Target="../tags/tag90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7" Type="http://schemas.openxmlformats.org/officeDocument/2006/relationships/image" Target="../media/image12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5.xml"/><Relationship Id="rId4" Type="http://schemas.openxmlformats.org/officeDocument/2006/relationships/tags" Target="../tags/tag94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9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10" Type="http://schemas.openxmlformats.org/officeDocument/2006/relationships/image" Target="../media/image9.png"/><Relationship Id="rId4" Type="http://schemas.openxmlformats.org/officeDocument/2006/relationships/tags" Target="../tags/tag106.xml"/><Relationship Id="rId9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3" Type="http://schemas.openxmlformats.org/officeDocument/2006/relationships/tags" Target="../tags/tag113.xml"/><Relationship Id="rId7" Type="http://schemas.openxmlformats.org/officeDocument/2006/relationships/tags" Target="../tags/tag117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10" Type="http://schemas.openxmlformats.org/officeDocument/2006/relationships/image" Target="../media/image9.png"/><Relationship Id="rId4" Type="http://schemas.openxmlformats.org/officeDocument/2006/relationships/tags" Target="../tags/tag114.xml"/><Relationship Id="rId9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10" Type="http://schemas.openxmlformats.org/officeDocument/2006/relationships/image" Target="../media/image14.png"/><Relationship Id="rId4" Type="http://schemas.openxmlformats.org/officeDocument/2006/relationships/tags" Target="../tags/tag122.xml"/><Relationship Id="rId9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1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31.xml"/><Relationship Id="rId10" Type="http://schemas.openxmlformats.org/officeDocument/2006/relationships/tags" Target="../tags/tag136.xml"/><Relationship Id="rId4" Type="http://schemas.openxmlformats.org/officeDocument/2006/relationships/tags" Target="../tags/tag130.xml"/><Relationship Id="rId9" Type="http://schemas.openxmlformats.org/officeDocument/2006/relationships/tags" Target="../tags/tag135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3" Type="http://schemas.openxmlformats.org/officeDocument/2006/relationships/tags" Target="../tags/tag139.xml"/><Relationship Id="rId7" Type="http://schemas.openxmlformats.org/officeDocument/2006/relationships/tags" Target="../tags/tag143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11" Type="http://schemas.openxmlformats.org/officeDocument/2006/relationships/image" Target="../media/image17.png"/><Relationship Id="rId5" Type="http://schemas.openxmlformats.org/officeDocument/2006/relationships/tags" Target="../tags/tag141.xml"/><Relationship Id="rId10" Type="http://schemas.openxmlformats.org/officeDocument/2006/relationships/image" Target="../media/image16.png"/><Relationship Id="rId4" Type="http://schemas.openxmlformats.org/officeDocument/2006/relationships/tags" Target="../tags/tag140.xml"/><Relationship Id="rId9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>
            <p:custDataLst>
              <p:tags r:id="rId1"/>
            </p:custDataLst>
          </p:nvPr>
        </p:nvGrpSpPr>
        <p:grpSpPr>
          <a:xfrm>
            <a:off x="0" y="0"/>
            <a:ext cx="9144000" cy="7454900"/>
            <a:chOff x="0" y="0"/>
            <a:chExt cx="19200" cy="11740"/>
          </a:xfrm>
        </p:grpSpPr>
        <p:grpSp>
          <p:nvGrpSpPr>
            <p:cNvPr id="6" name="组合 5"/>
            <p:cNvGrpSpPr/>
            <p:nvPr userDrawn="1">
              <p:custDataLst>
                <p:tags r:id="rId9"/>
              </p:custDataLst>
            </p:nvPr>
          </p:nvGrpSpPr>
          <p:grpSpPr>
            <a:xfrm>
              <a:off x="0" y="0"/>
              <a:ext cx="19200" cy="3223"/>
              <a:chOff x="0" y="0"/>
              <a:chExt cx="12192000" cy="2046605"/>
            </a:xfrm>
          </p:grpSpPr>
          <p:pic>
            <p:nvPicPr>
              <p:cNvPr id="7" name="图片 6"/>
              <p:cNvPicPr>
                <a:picLocks noChangeAspect="1"/>
              </p:cNvPicPr>
              <p:nvPr userDrawn="1">
                <p:custDataLst>
                  <p:tags r:id="rId11"/>
                </p:custDataLst>
              </p:nvPr>
            </p:nvPicPr>
            <p:blipFill>
              <a:blip r:embed="rId14"/>
              <a:stretch>
                <a:fillRect/>
              </a:stretch>
            </p:blipFill>
            <p:spPr>
              <a:xfrm>
                <a:off x="0" y="0"/>
                <a:ext cx="12192000" cy="2046605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 userDrawn="1">
                <p:custDataLst>
                  <p:tags r:id="rId12"/>
                </p:custDataLst>
              </p:nvPr>
            </p:nvPicPr>
            <p:blipFill rotWithShape="1">
              <a:blip r:embed="rId15"/>
              <a:srcRect/>
              <a:stretch>
                <a:fillRect/>
              </a:stretch>
            </p:blipFill>
            <p:spPr>
              <a:xfrm>
                <a:off x="0" y="10686"/>
                <a:ext cx="12192000" cy="1704978"/>
              </a:xfrm>
              <a:prstGeom prst="rect">
                <a:avLst/>
              </a:prstGeom>
            </p:spPr>
          </p:pic>
        </p:grpSp>
        <p:pic>
          <p:nvPicPr>
            <p:cNvPr id="8" name="图片 7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0" y="9728"/>
              <a:ext cx="19200" cy="2012"/>
            </a:xfrm>
            <a:prstGeom prst="rect">
              <a:avLst/>
            </a:prstGeom>
          </p:spPr>
        </p:pic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662589" y="3503930"/>
            <a:ext cx="5819299" cy="49149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500" u="none" strike="noStrike" kern="1200" cap="none" spc="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662351" y="2292046"/>
            <a:ext cx="5819299" cy="1150960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4500" spc="600" baseline="0">
                <a:solidFill>
                  <a:schemeClr val="accent1"/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3383279" y="4490846"/>
            <a:ext cx="1037320" cy="474726"/>
          </a:xfrm>
          <a:solidFill>
            <a:schemeClr val="accent1"/>
          </a:solidFill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0" normalizeH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4572000" y="4490846"/>
            <a:ext cx="1037319" cy="474726"/>
          </a:xfrm>
          <a:ln>
            <a:solidFill>
              <a:schemeClr val="accent1"/>
            </a:solidFill>
          </a:ln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0" normalizeH="0">
                <a:ln>
                  <a:noFill/>
                </a:ln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2" y="443234"/>
            <a:ext cx="8139178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02412" y="952508"/>
            <a:ext cx="8139178" cy="5388907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6177281"/>
            <a:ext cx="9144000" cy="13245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35560"/>
            <a:ext cx="9144000" cy="204660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3938615" y="2681555"/>
            <a:ext cx="2682787" cy="716508"/>
          </a:xfrm>
        </p:spPr>
        <p:txBody>
          <a:bodyPr lIns="90000" tIns="46800" rIns="90000" bIns="0" anchor="ctr" anchorCtr="0">
            <a:normAutofit/>
          </a:bodyPr>
          <a:lstStyle>
            <a:lvl1pPr algn="dist">
              <a:defRPr sz="33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3938615" y="3459937"/>
            <a:ext cx="2682788" cy="544296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2" y="443234"/>
            <a:ext cx="8139178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502448" y="952508"/>
            <a:ext cx="3962432" cy="5388907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79158" y="952508"/>
            <a:ext cx="3962432" cy="5388907"/>
          </a:xfrm>
        </p:spPr>
        <p:txBody>
          <a:bodyPr lIns="90000" tIns="46800" rIns="90000" bIns="46800">
            <a:normAutofit/>
          </a:bodyPr>
          <a:lstStyle>
            <a:lvl1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>
            <a:off x="-12382" y="5971592"/>
            <a:ext cx="2608970" cy="907998"/>
          </a:xfrm>
          <a:prstGeom prst="rect">
            <a:avLst/>
          </a:prstGeom>
        </p:spPr>
      </p:pic>
      <p:pic>
        <p:nvPicPr>
          <p:cNvPr id="11" name="图片 10" descr="C:\Users\kingsoft\Desktop\图片7副本.png图片7副本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flipH="1">
            <a:off x="6537457" y="5905492"/>
            <a:ext cx="2610830" cy="9740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2" y="443234"/>
            <a:ext cx="8139178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502448" y="952508"/>
            <a:ext cx="396243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502444" y="1406525"/>
            <a:ext cx="3962400" cy="4934752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676813" y="952508"/>
            <a:ext cx="396243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76813" y="1406525"/>
            <a:ext cx="3962432" cy="4934752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 flipH="1">
            <a:off x="6537457" y="5905492"/>
            <a:ext cx="2610830" cy="974098"/>
          </a:xfrm>
          <a:prstGeom prst="rect">
            <a:avLst/>
          </a:prstGeom>
        </p:spPr>
      </p:pic>
      <p:pic>
        <p:nvPicPr>
          <p:cNvPr id="11" name="图片 10" descr="C:\Users\kingsoft\Desktop\图片7副本.png图片7副本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-12382" y="5971592"/>
            <a:ext cx="2608970" cy="9079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0" y="-15482"/>
            <a:ext cx="2737007" cy="6857999"/>
            <a:chOff x="0" y="-15482"/>
            <a:chExt cx="3649343" cy="6857999"/>
          </a:xfrm>
        </p:grpSpPr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 rot="16200000">
              <a:off x="-1596587" y="1596587"/>
              <a:ext cx="6842517" cy="364934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>
              <p:custDataLst>
                <p:tags r:id="rId11"/>
              </p:custDataLst>
            </p:nvPr>
          </p:nvPicPr>
          <p:blipFill rotWithShape="1">
            <a:blip r:embed="rId14"/>
            <a:srcRect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 rot="10800000">
            <a:off x="6406993" y="15483"/>
            <a:ext cx="2737007" cy="6857999"/>
            <a:chOff x="0" y="-15482"/>
            <a:chExt cx="3649343" cy="6857999"/>
          </a:xfrm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 rot="16200000">
              <a:off x="-1596587" y="1596587"/>
              <a:ext cx="6842517" cy="364934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 userDrawn="1">
              <p:custDataLst>
                <p:tags r:id="rId9"/>
              </p:custDataLst>
            </p:nvPr>
          </p:nvPicPr>
          <p:blipFill rotWithShape="1">
            <a:blip r:embed="rId14"/>
            <a:srcRect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000" tIns="46800" rIns="90000" bIns="4680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矩形: 圆角 13"/>
          <p:cNvSpPr/>
          <p:nvPr>
            <p:custDataLst>
              <p:tags r:id="rId7"/>
            </p:custDataLst>
          </p:nvPr>
        </p:nvSpPr>
        <p:spPr>
          <a:xfrm>
            <a:off x="4228624" y="1484173"/>
            <a:ext cx="685800" cy="47625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48" y="443234"/>
            <a:ext cx="8139178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02448" y="952508"/>
            <a:ext cx="396243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79194" y="952508"/>
            <a:ext cx="3962432" cy="5388907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2021/3/4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 descr="C:\Users\kingsoft\Desktop\图片7副本.png图片7副本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 flipH="1">
            <a:off x="6173998" y="5327780"/>
            <a:ext cx="297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 rot="5400000">
            <a:off x="-2534087" y="2809615"/>
            <a:ext cx="5143502" cy="1238771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952508"/>
            <a:ext cx="713238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 descr="C:\Users\kingsoft\Desktop\图片7副本.png图片7副本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6173998" y="5327780"/>
            <a:ext cx="297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-15240"/>
            <a:ext cx="9144000" cy="204660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6177281"/>
            <a:ext cx="9144000" cy="11659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35560"/>
            <a:ext cx="9144000" cy="20466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344229" y="2421777"/>
            <a:ext cx="4455542" cy="133663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0" y="-3"/>
            <a:ext cx="9144000" cy="1704978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3474527" y="4417887"/>
            <a:ext cx="976576" cy="485285"/>
          </a:xfrm>
          <a:solidFill>
            <a:schemeClr val="accent1"/>
          </a:solidFill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4692899" y="4417887"/>
            <a:ext cx="976577" cy="485285"/>
          </a:xfrm>
          <a:ln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>
            <a:lvl1pPr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6177281"/>
            <a:ext cx="9144000" cy="13152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14789" y="273050"/>
            <a:ext cx="8712041" cy="63119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61200" y="1249200"/>
            <a:ext cx="7219800" cy="723600"/>
          </a:xfrm>
        </p:spPr>
        <p:txBody>
          <a:bodyPr anchor="ctr"/>
          <a:lstStyle>
            <a:lvl1pPr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960835" y="2163600"/>
            <a:ext cx="7219950" cy="3445200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 flipH="1">
            <a:off x="5304452" y="4933186"/>
            <a:ext cx="3622376" cy="16517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0"/>
            <a:ext cx="3617595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dirty="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7400" y="770400"/>
            <a:ext cx="2970000" cy="882000"/>
          </a:xfrm>
        </p:spPr>
        <p:txBody>
          <a:bodyPr anchor="ctr"/>
          <a:lstStyle>
            <a:lvl1pPr>
              <a:defRPr sz="2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440100" y="1764000"/>
            <a:ext cx="2967300" cy="4093200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3825900" y="769938"/>
            <a:ext cx="4860000" cy="5087937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6173998" y="5327780"/>
            <a:ext cx="297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9000" y="781200"/>
            <a:ext cx="8232300" cy="626400"/>
          </a:xfrm>
        </p:spPr>
        <p:txBody>
          <a:bodyPr anchor="ctr"/>
          <a:lstStyle>
            <a:lvl1pPr algn="ctr">
              <a:defRPr sz="2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459000" y="1659600"/>
            <a:ext cx="8231981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459581" y="2808000"/>
            <a:ext cx="8224200" cy="3430800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pic>
        <p:nvPicPr>
          <p:cNvPr id="16" name="图片 15" descr="C:\Users\kingsoft\Desktop\图片7副本.png图片7副本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6173998" y="5327780"/>
            <a:ext cx="297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858" y="0"/>
            <a:ext cx="9144000" cy="197548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0" y="5041901"/>
            <a:ext cx="9144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3600" y="669600"/>
            <a:ext cx="8232300" cy="565200"/>
          </a:xfrm>
        </p:spPr>
        <p:txBody>
          <a:bodyPr anchor="ctr"/>
          <a:lstStyle>
            <a:lvl1pPr algn="ctr"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453628" y="1681200"/>
            <a:ext cx="8243100" cy="3211200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445500" y="5180400"/>
            <a:ext cx="8251200" cy="101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6242387"/>
            <a:ext cx="9144000" cy="1231226"/>
          </a:xfrm>
          <a:prstGeom prst="rect">
            <a:avLst/>
          </a:prstGeom>
        </p:spPr>
      </p:pic>
      <p:sp>
        <p:nvSpPr>
          <p:cNvPr id="15" name="矩形 14"/>
          <p:cNvSpPr/>
          <p:nvPr>
            <p:custDataLst>
              <p:tags r:id="rId2"/>
            </p:custDataLst>
          </p:nvPr>
        </p:nvSpPr>
        <p:spPr>
          <a:xfrm>
            <a:off x="0" y="0"/>
            <a:ext cx="9144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 sz="1350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34700" y="237600"/>
            <a:ext cx="8278200" cy="441964"/>
          </a:xfrm>
        </p:spPr>
        <p:txBody>
          <a:bodyPr>
            <a:normAutofit/>
          </a:bodyPr>
          <a:lstStyle>
            <a:lvl1pPr>
              <a:defRPr sz="21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34700" y="1663200"/>
            <a:ext cx="4006800" cy="2894400"/>
          </a:xfrm>
        </p:spPr>
        <p:txBody>
          <a:bodyPr>
            <a:normAutofit/>
          </a:bodyPr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4681800" y="1663200"/>
            <a:ext cx="4025700" cy="2894400"/>
          </a:xfrm>
        </p:spPr>
        <p:txBody>
          <a:bodyPr>
            <a:normAutofit/>
          </a:bodyPr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429300" y="4816800"/>
            <a:ext cx="4006800" cy="781200"/>
          </a:xfrm>
        </p:spPr>
        <p:txBody>
          <a:bodyPr>
            <a:normAutofit/>
          </a:bodyPr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4689900" y="4813200"/>
            <a:ext cx="4025700" cy="781200"/>
          </a:xfrm>
        </p:spPr>
        <p:txBody>
          <a:bodyPr>
            <a:normAutofit/>
          </a:bodyPr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rgbClr val="EB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0" y="959224"/>
            <a:ext cx="9144000" cy="49395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9" name="图片 8" descr="C:\Users\kingsoft\Desktop\图片7副本.png图片7副本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6321812" y="4917233"/>
            <a:ext cx="2822188" cy="981917"/>
          </a:xfrm>
          <a:prstGeom prst="rect">
            <a:avLst/>
          </a:prstGeom>
        </p:spPr>
      </p:pic>
      <p:pic>
        <p:nvPicPr>
          <p:cNvPr id="10" name="图片 9" descr="C:\Users\kingsoft\Desktop\图片7副本.png图片7副本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rot="10800000" flipH="1">
            <a:off x="0" y="398"/>
            <a:ext cx="3535204" cy="122999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142100" y="1339200"/>
            <a:ext cx="6858000" cy="2386800"/>
          </a:xfrm>
        </p:spPr>
        <p:txBody>
          <a:bodyPr anchor="b"/>
          <a:lstStyle>
            <a:lvl1pPr algn="ctr">
              <a:defRPr sz="45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141810" y="3862800"/>
            <a:ext cx="6858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ags" Target="../tags/tag1.xml"/><Relationship Id="rId50" Type="http://schemas.openxmlformats.org/officeDocument/2006/relationships/tags" Target="../tags/tag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ags" Target="../tags/tag2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47"/>
            </p:custDataLst>
          </p:nvPr>
        </p:nvSpPr>
        <p:spPr>
          <a:xfrm>
            <a:off x="502412" y="443230"/>
            <a:ext cx="8139178" cy="441964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8"/>
            </p:custDataLst>
          </p:nvPr>
        </p:nvSpPr>
        <p:spPr>
          <a:xfrm>
            <a:off x="502412" y="952508"/>
            <a:ext cx="8139178" cy="538890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49"/>
            </p:custDataLst>
          </p:nvPr>
        </p:nvSpPr>
        <p:spPr>
          <a:xfrm>
            <a:off x="659807" y="6349833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50"/>
            </p:custDataLst>
          </p:nvPr>
        </p:nvSpPr>
        <p:spPr>
          <a:xfrm>
            <a:off x="3087000" y="6349833"/>
            <a:ext cx="297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51"/>
            </p:custDataLst>
          </p:nvPr>
        </p:nvSpPr>
        <p:spPr>
          <a:xfrm>
            <a:off x="6457950" y="6349833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5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7.xml"/><Relationship Id="rId1" Type="http://schemas.openxmlformats.org/officeDocument/2006/relationships/tags" Target="../tags/tag16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4.xml"/><Relationship Id="rId1" Type="http://schemas.openxmlformats.org/officeDocument/2006/relationships/tags" Target="../tags/tag17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6.xml"/><Relationship Id="rId4" Type="http://schemas.openxmlformats.org/officeDocument/2006/relationships/image" Target="../media/image26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62430" y="2292350"/>
            <a:ext cx="5369560" cy="1151255"/>
          </a:xfrm>
        </p:spPr>
        <p:txBody>
          <a:bodyPr>
            <a:normAutofit fontScale="90000"/>
          </a:bodyPr>
          <a:lstStyle/>
          <a:p>
            <a:r>
              <a:rPr lang="zh-CN" altLang="en-US" sz="6000" b="1" dirty="0"/>
              <a:t>科研启动基金管理流程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zh-CN" altLang="en-US" sz="9600" b="1" dirty="0"/>
          </a:p>
          <a:p>
            <a:endParaRPr lang="zh-CN" altLang="en-US" sz="9600" b="1" dirty="0"/>
          </a:p>
          <a:p>
            <a:r>
              <a:rPr lang="zh-CN" altLang="en-US" sz="9600" b="1" dirty="0"/>
              <a:t>编制：科技处</a:t>
            </a:r>
            <a:endParaRPr lang="en-US" altLang="zh-CN" sz="9600" b="1" dirty="0"/>
          </a:p>
          <a:p>
            <a:endParaRPr lang="en-US" altLang="zh-CN" sz="9600" b="1" dirty="0"/>
          </a:p>
          <a:p>
            <a:r>
              <a:rPr lang="en-US" altLang="zh-CN" sz="9600" b="1" dirty="0"/>
              <a:t>2021</a:t>
            </a:r>
            <a:r>
              <a:rPr lang="zh-CN" altLang="en-US" sz="9600" b="1" dirty="0"/>
              <a:t>年</a:t>
            </a:r>
            <a:r>
              <a:rPr lang="en-US" altLang="zh-CN" sz="9600" b="1" dirty="0"/>
              <a:t>1</a:t>
            </a:r>
            <a:r>
              <a:rPr lang="zh-CN" altLang="en-US" sz="9600" b="1" dirty="0"/>
              <a:t>月</a:t>
            </a:r>
          </a:p>
        </p:txBody>
      </p:sp>
      <p:pic>
        <p:nvPicPr>
          <p:cNvPr id="2867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80" y="12700"/>
            <a:ext cx="4157663" cy="9366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10665" y="1283970"/>
            <a:ext cx="6477000" cy="4186555"/>
          </a:xfrm>
        </p:spPr>
        <p:txBody>
          <a:bodyPr>
            <a:normAutofit/>
          </a:bodyPr>
          <a:lstStyle/>
          <a:p>
            <a:pPr algn="l"/>
            <a:r>
              <a:rPr lang="zh-CN" altLang="en-US" sz="3600" b="1" dirty="0"/>
              <a:t>本流程是杭州电子科技大学科研启动基金管理细则，适用于已经取得杭州电子科技大学人事处聘用合同，且约定有科研启动经费的教职工。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42340" y="2292350"/>
            <a:ext cx="7385050" cy="3999865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b="1" dirty="0"/>
              <a:t>目  录</a:t>
            </a:r>
            <a:br>
              <a:rPr lang="en-US" altLang="zh-CN" b="1" dirty="0"/>
            </a:br>
            <a:r>
              <a:rPr lang="zh-CN" altLang="en-US" b="1" dirty="0"/>
              <a:t>（一）申请说明</a:t>
            </a:r>
            <a:br>
              <a:rPr lang="en-US" altLang="zh-CN" b="1" dirty="0"/>
            </a:br>
            <a:r>
              <a:rPr lang="zh-CN" altLang="en-US" b="1" dirty="0"/>
              <a:t>（二）申请流程</a:t>
            </a:r>
            <a:br>
              <a:rPr lang="en-US" altLang="zh-CN" b="1" dirty="0"/>
            </a:br>
            <a:r>
              <a:rPr lang="en-US" altLang="zh-CN" sz="4000" b="1" dirty="0"/>
              <a:t>          1.</a:t>
            </a:r>
            <a:r>
              <a:rPr lang="zh-CN" altLang="en-US" sz="4000" b="1" dirty="0"/>
              <a:t>申请书正文</a:t>
            </a:r>
            <a:br>
              <a:rPr lang="en-US" altLang="zh-CN" sz="4000" b="1" dirty="0"/>
            </a:br>
            <a:r>
              <a:rPr lang="en-US" altLang="zh-CN" sz="4000" b="1" dirty="0"/>
              <a:t>          2.</a:t>
            </a:r>
            <a:r>
              <a:rPr lang="zh-CN" altLang="en-US" sz="4000" b="1" dirty="0"/>
              <a:t>申请书简表</a:t>
            </a:r>
            <a:br>
              <a:rPr lang="en-US" altLang="zh-CN" sz="4000" b="1" dirty="0"/>
            </a:br>
            <a:r>
              <a:rPr lang="en-US" altLang="zh-CN" sz="4000" b="1" dirty="0"/>
              <a:t>          3.</a:t>
            </a:r>
            <a:r>
              <a:rPr lang="zh-CN" altLang="en-US" sz="4000" b="1" dirty="0"/>
              <a:t>经费管理</a:t>
            </a:r>
            <a:br>
              <a:rPr lang="en-US" altLang="zh-CN" b="1" dirty="0"/>
            </a:br>
            <a:r>
              <a:rPr lang="zh-CN" altLang="en-US" b="1" dirty="0"/>
              <a:t>（三）结题流程</a:t>
            </a:r>
            <a:br>
              <a:rPr lang="en-US" altLang="zh-CN" b="1" dirty="0"/>
            </a:br>
            <a:r>
              <a:rPr lang="en-US" altLang="zh-CN" sz="4000" b="1" dirty="0"/>
              <a:t>          1.</a:t>
            </a:r>
            <a:r>
              <a:rPr lang="zh-CN" altLang="en-US" sz="4000" b="1" dirty="0"/>
              <a:t>正常结题</a:t>
            </a:r>
            <a:br>
              <a:rPr lang="en-US" altLang="zh-CN" sz="4000" b="1" dirty="0"/>
            </a:br>
            <a:r>
              <a:rPr lang="en-US" altLang="zh-CN" sz="4000" b="1" dirty="0"/>
              <a:t>          2.</a:t>
            </a:r>
            <a:r>
              <a:rPr lang="zh-CN" altLang="en-US" sz="4000" b="1" dirty="0"/>
              <a:t>非正常结题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86130" y="2292350"/>
            <a:ext cx="7728585" cy="4250055"/>
          </a:xfrm>
        </p:spPr>
        <p:txBody>
          <a:bodyPr>
            <a:normAutofit fontScale="90000"/>
          </a:bodyPr>
          <a:lstStyle/>
          <a:p>
            <a:pPr algn="l"/>
            <a:br>
              <a:rPr lang="en-US" altLang="zh-CN" b="1" dirty="0"/>
            </a:br>
            <a:br>
              <a:rPr lang="en-US" altLang="zh-CN" b="1" dirty="0"/>
            </a:br>
            <a:r>
              <a:rPr lang="zh-CN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（一）申请说明</a:t>
            </a:r>
            <a:br>
              <a:rPr lang="en-US" altLang="zh-CN" b="1" dirty="0"/>
            </a:br>
            <a:r>
              <a:rPr lang="zh-CN" altLang="en-US" sz="4000" dirty="0"/>
              <a:t>申请原则：教师按引进人才补充协议书约定金额自主申请</a:t>
            </a:r>
            <a:br>
              <a:rPr lang="en-US" altLang="zh-CN" sz="4000" dirty="0"/>
            </a:br>
            <a:br>
              <a:rPr lang="en-US" altLang="zh-CN" sz="4000" dirty="0"/>
            </a:br>
            <a:r>
              <a:rPr lang="zh-CN" altLang="en-US" sz="4000" dirty="0"/>
              <a:t> 申请书受理时间：</a:t>
            </a:r>
            <a:r>
              <a:rPr lang="en-US" altLang="zh-CN" sz="4000" dirty="0"/>
              <a:t>1-10</a:t>
            </a:r>
            <a:r>
              <a:rPr lang="zh-CN" altLang="en-US" sz="4000" dirty="0"/>
              <a:t>月份（含），</a:t>
            </a:r>
            <a:r>
              <a:rPr lang="en-US" altLang="zh-CN" sz="4000" dirty="0"/>
              <a:t>10</a:t>
            </a:r>
            <a:r>
              <a:rPr lang="zh-CN" altLang="en-US" sz="4000" dirty="0"/>
              <a:t>月份后不再受理</a:t>
            </a:r>
            <a:br>
              <a:rPr lang="en-US" altLang="zh-CN" sz="4000" dirty="0"/>
            </a:br>
            <a:br>
              <a:rPr lang="en-US" altLang="zh-CN" sz="4000" dirty="0"/>
            </a:br>
            <a:r>
              <a:rPr lang="zh-CN" altLang="en-US" sz="4000" dirty="0"/>
              <a:t>受理方式：科研系统（新）网上办理，经学院审核后统一提交至科技处</a:t>
            </a:r>
            <a:endParaRPr lang="en-US" altLang="zh-CN" sz="4000" b="1" dirty="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3528" y="1866121"/>
            <a:ext cx="8820472" cy="4947255"/>
          </a:xfrm>
        </p:spPr>
        <p:txBody>
          <a:bodyPr>
            <a:normAutofit fontScale="90000"/>
          </a:bodyPr>
          <a:lstStyle/>
          <a:p>
            <a:pPr algn="l"/>
            <a:br>
              <a:rPr lang="en-US" altLang="zh-CN" b="1" dirty="0"/>
            </a:br>
            <a:br>
              <a:rPr lang="en-US" altLang="zh-CN" b="1" dirty="0"/>
            </a:br>
            <a:r>
              <a:rPr lang="zh-CN" altLang="en-US" b="1" dirty="0"/>
              <a:t>（二）申请流程</a:t>
            </a:r>
            <a:br>
              <a:rPr lang="en-US" altLang="zh-CN" b="1" dirty="0"/>
            </a:br>
            <a:r>
              <a:rPr lang="zh-CN" altLang="en-US" sz="4000" dirty="0"/>
              <a:t>先审核电子版材料，通过后提交签字盖章的纸质版材料，包含：</a:t>
            </a:r>
            <a:br>
              <a:rPr lang="en-US" altLang="zh-CN" sz="4000" dirty="0"/>
            </a:br>
            <a:r>
              <a:rPr lang="en-US" altLang="zh-CN" sz="4000" dirty="0">
                <a:solidFill>
                  <a:srgbClr val="FF0000"/>
                </a:solidFill>
              </a:rPr>
              <a:t>1.</a:t>
            </a:r>
            <a:r>
              <a:rPr lang="zh-CN" altLang="en-US" sz="4000" dirty="0">
                <a:solidFill>
                  <a:srgbClr val="FF0000"/>
                </a:solidFill>
              </a:rPr>
              <a:t>申请书（简表及正文一份）</a:t>
            </a:r>
            <a:br>
              <a:rPr lang="en-US" altLang="zh-CN" sz="4000" dirty="0">
                <a:solidFill>
                  <a:srgbClr val="FF0000"/>
                </a:solidFill>
              </a:rPr>
            </a:br>
            <a:r>
              <a:rPr lang="en-US" altLang="zh-CN" sz="4000" dirty="0">
                <a:solidFill>
                  <a:srgbClr val="FF0000"/>
                </a:solidFill>
              </a:rPr>
              <a:t>2.</a:t>
            </a:r>
            <a:r>
              <a:rPr lang="zh-CN" altLang="en-US" sz="4000" dirty="0">
                <a:solidFill>
                  <a:srgbClr val="FF0000"/>
                </a:solidFill>
              </a:rPr>
              <a:t>引进人才补充协议书（复印件一份）</a:t>
            </a:r>
            <a:br>
              <a:rPr lang="zh-CN" altLang="en-US" sz="4000" dirty="0">
                <a:solidFill>
                  <a:srgbClr val="FF0000"/>
                </a:solidFill>
              </a:rPr>
            </a:br>
            <a:r>
              <a:rPr lang="en-US" altLang="zh-CN" sz="4000" dirty="0">
                <a:solidFill>
                  <a:srgbClr val="FF0000"/>
                </a:solidFill>
                <a:sym typeface="+mn-ea"/>
              </a:rPr>
              <a:t>3.</a:t>
            </a:r>
            <a:r>
              <a:rPr lang="zh-CN" altLang="en-US" sz="4000" dirty="0">
                <a:solidFill>
                  <a:srgbClr val="FF0000"/>
                </a:solidFill>
                <a:sym typeface="+mn-ea"/>
              </a:rPr>
              <a:t>资金拨付申请表（仅分批拨付提供）</a:t>
            </a:r>
            <a:br>
              <a:rPr lang="en-US" altLang="zh-CN" sz="4000" dirty="0">
                <a:solidFill>
                  <a:srgbClr val="FF0000"/>
                </a:solidFill>
                <a:sym typeface="+mn-ea"/>
              </a:rPr>
            </a:br>
            <a:br>
              <a:rPr lang="en-US" altLang="zh-CN" sz="4000" dirty="0">
                <a:solidFill>
                  <a:srgbClr val="FF0000"/>
                </a:solidFill>
                <a:sym typeface="+mn-ea"/>
              </a:rPr>
            </a:br>
            <a:r>
              <a:rPr lang="zh-CN" altLang="en-US" sz="4000" dirty="0">
                <a:solidFill>
                  <a:srgbClr val="FF0000"/>
                </a:solidFill>
                <a:sym typeface="+mn-ea"/>
              </a:rPr>
              <a:t>注：科研系统上</a:t>
            </a:r>
            <a:r>
              <a:rPr lang="en-US" altLang="zh-CN" sz="4000" dirty="0">
                <a:solidFill>
                  <a:srgbClr val="FF0000"/>
                </a:solidFill>
                <a:sym typeface="+mn-ea"/>
              </a:rPr>
              <a:t>【</a:t>
            </a:r>
            <a:r>
              <a:rPr lang="zh-CN" altLang="en-US" sz="4000" dirty="0">
                <a:solidFill>
                  <a:srgbClr val="FF0000"/>
                </a:solidFill>
                <a:sym typeface="+mn-ea"/>
              </a:rPr>
              <a:t>模板下载</a:t>
            </a:r>
            <a:r>
              <a:rPr lang="en-US" altLang="zh-CN" sz="4000" dirty="0">
                <a:solidFill>
                  <a:srgbClr val="FF0000"/>
                </a:solidFill>
                <a:sym typeface="+mn-ea"/>
              </a:rPr>
              <a:t>】</a:t>
            </a:r>
            <a:r>
              <a:rPr lang="zh-CN" altLang="en-US" sz="4000" dirty="0">
                <a:solidFill>
                  <a:srgbClr val="FF0000"/>
                </a:solidFill>
                <a:sym typeface="+mn-ea"/>
              </a:rPr>
              <a:t>栏目下有正文及资金拨付申请表模板可供下载；审核通过后，系统自动生成带水印的简表</a:t>
            </a:r>
            <a:endParaRPr lang="zh-CN" altLang="en-US" b="1" dirty="0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23645" y="1340768"/>
            <a:ext cx="6355715" cy="3796665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b="1" dirty="0"/>
              <a:t>（二）申请流程</a:t>
            </a:r>
            <a:br>
              <a:rPr lang="en-US" altLang="zh-CN" b="1" dirty="0"/>
            </a:br>
            <a:r>
              <a:rPr lang="en-US" altLang="zh-CN" sz="4000" b="1" dirty="0"/>
              <a:t>1.</a:t>
            </a:r>
            <a:r>
              <a:rPr lang="zh-CN" altLang="en-US" sz="4000" b="1" dirty="0"/>
              <a:t>申请书正文</a:t>
            </a:r>
            <a:br>
              <a:rPr lang="en-US" altLang="zh-CN" sz="4000" b="1" dirty="0"/>
            </a:br>
            <a:r>
              <a:rPr lang="zh-CN" altLang="en-US" sz="4000" b="1" dirty="0"/>
              <a:t>正文需按系统中提供</a:t>
            </a:r>
            <a:r>
              <a:rPr lang="zh-CN" altLang="en-US" sz="4000" dirty="0"/>
              <a:t>的模板（如图）线下撰写，然后再作为附件上传到</a:t>
            </a:r>
            <a:r>
              <a:rPr lang="en-US" altLang="zh-CN" sz="4000" dirty="0"/>
              <a:t>【</a:t>
            </a:r>
            <a:r>
              <a:rPr lang="zh-CN" altLang="en-US" sz="4000" dirty="0"/>
              <a:t>证明材料</a:t>
            </a:r>
            <a:r>
              <a:rPr lang="en-US" altLang="zh-CN" sz="4000" dirty="0"/>
              <a:t>】</a:t>
            </a:r>
            <a:r>
              <a:rPr lang="zh-CN" altLang="en-US" sz="4000" dirty="0"/>
              <a:t>栏目下</a:t>
            </a:r>
            <a:endParaRPr lang="zh-CN" altLang="en-US" b="1"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br>
              <a:rPr lang="en-US" altLang="zh-CN" b="1" dirty="0"/>
            </a:br>
            <a:br>
              <a:rPr lang="en-US" altLang="zh-CN" b="1" dirty="0"/>
            </a:br>
            <a:br>
              <a:rPr lang="en-US" altLang="zh-CN" b="1" dirty="0"/>
            </a:br>
            <a:endParaRPr lang="zh-CN" altLang="en-US" b="1" dirty="0"/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zh-CN" altLang="en-US" sz="2800" b="1" dirty="0">
                <a:latin typeface="+mj-ea"/>
              </a:rPr>
              <a:t>图</a:t>
            </a:r>
            <a:r>
              <a:rPr lang="en-US" altLang="zh-CN" sz="2800" b="1" dirty="0">
                <a:latin typeface="+mj-ea"/>
              </a:rPr>
              <a:t>1 </a:t>
            </a:r>
            <a:r>
              <a:rPr lang="zh-CN" altLang="en-US" sz="2800" b="1" dirty="0">
                <a:latin typeface="+mj-ea"/>
              </a:rPr>
              <a:t>正文撰写提纲</a:t>
            </a:r>
            <a:endParaRPr lang="zh-CN" altLang="en-US" sz="2800" b="1" dirty="0">
              <a:latin typeface="+mj-ea"/>
              <a:ea typeface="+mj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080" y="635"/>
            <a:ext cx="10253980" cy="6000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文本框 4"/>
          <p:cNvSpPr txBox="1"/>
          <p:nvPr/>
        </p:nvSpPr>
        <p:spPr>
          <a:xfrm>
            <a:off x="2928620" y="6224270"/>
            <a:ext cx="43389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ym typeface="+mn-ea"/>
              </a:rPr>
              <a:t>正文撰写提纲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96315" y="1574800"/>
            <a:ext cx="6695440" cy="4079240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b="1" dirty="0"/>
              <a:t>（二）申请流程</a:t>
            </a:r>
            <a:br>
              <a:rPr lang="en-US" altLang="zh-CN" b="1" dirty="0"/>
            </a:br>
            <a:br>
              <a:rPr lang="en-US" altLang="zh-CN" b="1" dirty="0"/>
            </a:br>
            <a:r>
              <a:rPr lang="en-US" altLang="zh-CN" sz="4000" b="1" dirty="0"/>
              <a:t>1.</a:t>
            </a:r>
            <a:r>
              <a:rPr lang="zh-CN" altLang="en-US" sz="4000" b="1" dirty="0"/>
              <a:t>申请书正文</a:t>
            </a:r>
            <a:br>
              <a:rPr lang="en-US" altLang="zh-CN" sz="4000" b="1" dirty="0"/>
            </a:br>
            <a:r>
              <a:rPr lang="zh-CN" altLang="en-US" sz="4000" b="1" dirty="0"/>
              <a:t>其中：“六、</a:t>
            </a:r>
            <a:r>
              <a:rPr lang="zh-CN" altLang="zh-CN" sz="4000" b="1" dirty="0"/>
              <a:t>预期目标及成果形式</a:t>
            </a:r>
            <a:r>
              <a:rPr lang="zh-CN" altLang="en-US" sz="4000" b="1" dirty="0"/>
              <a:t>”按</a:t>
            </a:r>
            <a:r>
              <a:rPr lang="zh-CN" altLang="en-US" sz="4000" dirty="0">
                <a:solidFill>
                  <a:srgbClr val="FF0000"/>
                </a:solidFill>
              </a:rPr>
              <a:t>引进人才补充协议书</a:t>
            </a:r>
            <a:r>
              <a:rPr lang="zh-CN" altLang="en-US" sz="4000" b="1" dirty="0"/>
              <a:t>约定的内容如实填写</a:t>
            </a:r>
            <a:br>
              <a:rPr lang="en-US" altLang="zh-CN" b="1" dirty="0"/>
            </a:br>
            <a:endParaRPr lang="zh-CN" altLang="en-US" b="1" dirty="0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3215" y="1280795"/>
            <a:ext cx="8820785" cy="4296410"/>
          </a:xfrm>
        </p:spPr>
        <p:txBody>
          <a:bodyPr>
            <a:normAutofit fontScale="90000"/>
          </a:bodyPr>
          <a:lstStyle/>
          <a:p>
            <a:pPr algn="l"/>
            <a:br>
              <a:rPr lang="en-US" altLang="zh-CN" b="1" dirty="0"/>
            </a:br>
            <a:br>
              <a:rPr lang="en-US" altLang="zh-CN" b="1" dirty="0"/>
            </a:br>
            <a:r>
              <a:rPr lang="zh-CN" altLang="en-US" b="1" dirty="0"/>
              <a:t>（二）申请流程</a:t>
            </a:r>
            <a:br>
              <a:rPr lang="en-US" altLang="zh-CN" b="1" dirty="0"/>
            </a:br>
            <a:r>
              <a:rPr lang="en-US" altLang="zh-CN" sz="4000" b="1" dirty="0"/>
              <a:t>2.</a:t>
            </a:r>
            <a:r>
              <a:rPr lang="zh-CN" altLang="en-US" sz="4000" b="1" dirty="0"/>
              <a:t>申请书简表</a:t>
            </a:r>
            <a:br>
              <a:rPr lang="en-US" altLang="zh-CN" sz="4000" b="1" dirty="0"/>
            </a:br>
            <a:r>
              <a:rPr lang="zh-CN" altLang="en-US" sz="4000" b="1" dirty="0"/>
              <a:t>教师在科研系统中填写相关信息后系统自动生成申请书简表</a:t>
            </a:r>
            <a:br>
              <a:rPr lang="en-US" altLang="zh-CN" sz="4000" b="1" dirty="0"/>
            </a:br>
            <a:r>
              <a:rPr lang="zh-CN" altLang="en-US" sz="4000" b="1" dirty="0">
                <a:solidFill>
                  <a:srgbClr val="FF0000"/>
                </a:solidFill>
              </a:rPr>
              <a:t>具体步骤</a:t>
            </a:r>
            <a:r>
              <a:rPr lang="zh-CN" altLang="en-US" sz="4000" b="1" dirty="0"/>
              <a:t>：</a:t>
            </a:r>
            <a:r>
              <a:rPr lang="zh-CN" altLang="en-US" sz="4000" dirty="0"/>
              <a:t>科研系统（新）</a:t>
            </a:r>
            <a:r>
              <a:rPr lang="en-US" altLang="zh-CN" sz="4000" dirty="0"/>
              <a:t>——</a:t>
            </a:r>
            <a:r>
              <a:rPr lang="zh-CN" altLang="en-US" sz="4000" dirty="0"/>
              <a:t>项目申报</a:t>
            </a:r>
            <a:r>
              <a:rPr lang="en-US" altLang="zh-CN" sz="4000" dirty="0"/>
              <a:t>——</a:t>
            </a:r>
            <a:r>
              <a:rPr lang="zh-CN" altLang="en-US" sz="4000" dirty="0"/>
              <a:t>启动基金</a:t>
            </a:r>
            <a:r>
              <a:rPr lang="en-US" altLang="zh-CN" sz="4000" dirty="0"/>
              <a:t>——</a:t>
            </a:r>
            <a:r>
              <a:rPr lang="zh-CN" altLang="en-US" sz="4000" dirty="0"/>
              <a:t>查看申报</a:t>
            </a:r>
            <a:endParaRPr lang="zh-CN" altLang="en-US" sz="4000" b="0" dirty="0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00125" y="-19685"/>
            <a:ext cx="7496810" cy="3507105"/>
          </a:xfrm>
        </p:spPr>
        <p:txBody>
          <a:bodyPr>
            <a:normAutofit/>
          </a:bodyPr>
          <a:lstStyle/>
          <a:p>
            <a:pPr algn="l"/>
            <a:br>
              <a:rPr lang="en-US" altLang="zh-CN" b="1" dirty="0"/>
            </a:br>
            <a:br>
              <a:rPr lang="en-US" altLang="zh-CN" b="1" dirty="0"/>
            </a:br>
            <a:r>
              <a:rPr lang="zh-CN" altLang="en-US" b="1" dirty="0"/>
              <a:t>（二）申请流程</a:t>
            </a:r>
            <a:br>
              <a:rPr lang="en-US" altLang="zh-CN" sz="4000" dirty="0"/>
            </a:br>
            <a:r>
              <a:rPr lang="en-US" altLang="zh-CN" sz="4000" dirty="0"/>
              <a:t>逐</a:t>
            </a:r>
            <a:r>
              <a:rPr lang="zh-CN" altLang="en-US" sz="4000" dirty="0"/>
              <a:t>项填写基本信息、成员信息、预算信息、正文信息</a:t>
            </a:r>
            <a:endParaRPr lang="zh-CN" altLang="en-US" sz="4000" b="1" dirty="0"/>
          </a:p>
        </p:txBody>
      </p:sp>
      <p:pic>
        <p:nvPicPr>
          <p:cNvPr id="3" name="图片 3" descr="1599786500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55" y="3712845"/>
            <a:ext cx="7375525" cy="25273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78130" y="1431290"/>
            <a:ext cx="8715375" cy="4329430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/>
              <a:t>填写说明：</a:t>
            </a:r>
            <a:br>
              <a:rPr lang="en-US" altLang="zh-CN" sz="4000" b="1" dirty="0"/>
            </a:br>
            <a:r>
              <a:rPr lang="en-US" altLang="zh-CN" sz="4000" b="1" dirty="0"/>
              <a:t>    </a:t>
            </a:r>
            <a:r>
              <a:rPr lang="en-US" altLang="zh-CN" sz="4000" b="1" dirty="0">
                <a:solidFill>
                  <a:srgbClr val="FF0000"/>
                </a:solidFill>
                <a:cs typeface="Arial" panose="020B0604020202020204" pitchFamily="34" charset="0"/>
              </a:rPr>
              <a:t>ӿ</a:t>
            </a:r>
            <a:r>
              <a:rPr lang="zh-CN" altLang="en-US" sz="4000" dirty="0"/>
              <a:t>星号为必填项</a:t>
            </a:r>
            <a:br>
              <a:rPr lang="en-US" altLang="zh-CN" sz="4000" dirty="0"/>
            </a:br>
            <a:r>
              <a:rPr lang="en-US" altLang="zh-CN" sz="4000" b="1" dirty="0"/>
              <a:t> ◆</a:t>
            </a:r>
            <a:r>
              <a:rPr lang="zh-CN" altLang="en-US" sz="4000" dirty="0"/>
              <a:t>项目性质：校内基金</a:t>
            </a:r>
            <a:br>
              <a:rPr lang="en-US" altLang="zh-CN" sz="4000" dirty="0"/>
            </a:br>
            <a:r>
              <a:rPr lang="en-US" altLang="zh-CN" sz="4000" b="1" dirty="0"/>
              <a:t> ◆</a:t>
            </a:r>
            <a:r>
              <a:rPr lang="zh-CN" altLang="en-US" sz="4000" dirty="0"/>
              <a:t>项目分类选：科研启动基金</a:t>
            </a:r>
            <a:br>
              <a:rPr lang="en-US" altLang="zh-CN" sz="4000" dirty="0"/>
            </a:br>
            <a:r>
              <a:rPr lang="en-US" altLang="zh-CN" sz="4000" dirty="0"/>
              <a:t> </a:t>
            </a:r>
            <a:r>
              <a:rPr lang="en-US" altLang="zh-CN" sz="4000" b="1" dirty="0"/>
              <a:t>◆</a:t>
            </a:r>
            <a:r>
              <a:rPr lang="zh-CN" altLang="en-US" sz="4000" dirty="0"/>
              <a:t>项目级别选：校级</a:t>
            </a:r>
            <a:br>
              <a:rPr lang="en-US" altLang="zh-CN" sz="4000" dirty="0"/>
            </a:br>
            <a:r>
              <a:rPr lang="en-US" altLang="zh-CN" sz="4000" dirty="0">
                <a:solidFill>
                  <a:srgbClr val="FF0000"/>
                </a:solidFill>
              </a:rPr>
              <a:t> </a:t>
            </a:r>
            <a:r>
              <a:rPr lang="en-US" altLang="zh-CN" sz="4000" b="1" dirty="0"/>
              <a:t>◆</a:t>
            </a:r>
            <a:r>
              <a:rPr lang="zh-CN" altLang="en-US" sz="4000" dirty="0"/>
              <a:t>独立完成</a:t>
            </a:r>
            <a:br>
              <a:rPr lang="en-US" altLang="zh-CN" sz="4000" dirty="0"/>
            </a:br>
            <a:r>
              <a:rPr lang="en-US" altLang="zh-CN" sz="4000" b="1" dirty="0"/>
              <a:t> </a:t>
            </a:r>
            <a:br>
              <a:rPr lang="en-US" altLang="zh-CN" sz="4000" dirty="0"/>
            </a:br>
            <a:endParaRPr lang="zh-CN" altLang="en-US" sz="40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4312" y="980728"/>
            <a:ext cx="8715375" cy="5733256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000" b="1" dirty="0"/>
              <a:t>填写说明：</a:t>
            </a:r>
            <a:br>
              <a:rPr lang="en-US" altLang="zh-CN" sz="4000" b="1" dirty="0"/>
            </a:br>
            <a:r>
              <a:rPr lang="en-US" altLang="zh-CN" sz="4000" b="1" dirty="0"/>
              <a:t>  ◆</a:t>
            </a:r>
            <a:r>
              <a:rPr lang="zh-CN" altLang="en-US" sz="4000" dirty="0"/>
              <a:t>开始日期</a:t>
            </a:r>
            <a:r>
              <a:rPr lang="en-US" altLang="zh-CN" sz="4000" dirty="0"/>
              <a:t>/</a:t>
            </a:r>
            <a:r>
              <a:rPr lang="zh-CN" altLang="en-US" sz="4000" dirty="0"/>
              <a:t>结束日期：分别按申请提交日期和引进人才补充协议书结束日期</a:t>
            </a:r>
            <a:r>
              <a:rPr lang="en-US" altLang="zh-CN" sz="4000" b="1" dirty="0"/>
              <a:t> </a:t>
            </a:r>
            <a:br>
              <a:rPr lang="en-US" altLang="zh-CN" sz="4000" dirty="0"/>
            </a:br>
            <a:r>
              <a:rPr lang="en-US" altLang="zh-CN" sz="4000" b="1" dirty="0"/>
              <a:t> ◆</a:t>
            </a:r>
            <a:r>
              <a:rPr lang="zh-CN" altLang="en-US" sz="4000" dirty="0"/>
              <a:t>证明材料上传：</a:t>
            </a:r>
            <a:r>
              <a:rPr lang="zh-CN" altLang="en-US" sz="4000" dirty="0">
                <a:solidFill>
                  <a:srgbClr val="FF0000"/>
                </a:solidFill>
              </a:rPr>
              <a:t>申请书正文、引进人才补充协议书、资金拨付申请表</a:t>
            </a:r>
            <a:br>
              <a:rPr lang="en-US" altLang="zh-CN" sz="4000" dirty="0">
                <a:solidFill>
                  <a:srgbClr val="FF0000"/>
                </a:solidFill>
              </a:rPr>
            </a:br>
            <a:r>
              <a:rPr lang="en-US" altLang="zh-CN" sz="4000" b="1" dirty="0"/>
              <a:t>◆</a:t>
            </a:r>
            <a:r>
              <a:rPr lang="zh-CN" altLang="en-US" sz="4000" b="1" dirty="0"/>
              <a:t>“研究分阶段性计划”时间不得跨年度</a:t>
            </a:r>
            <a:br>
              <a:rPr lang="en-US" altLang="zh-CN" sz="4000" b="1" dirty="0"/>
            </a:br>
            <a:r>
              <a:rPr lang="en-US" altLang="zh-CN" sz="4000" b="1" dirty="0"/>
              <a:t>◆</a:t>
            </a:r>
            <a:r>
              <a:rPr lang="zh-CN" altLang="en-US" sz="4000" b="1" dirty="0"/>
              <a:t>“课题组成员”需包含副高以上职称人员，且不得有校外人员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br>
              <a:rPr lang="en-US" altLang="zh-CN" b="1" dirty="0"/>
            </a:br>
            <a:br>
              <a:rPr lang="en-US" altLang="zh-CN" b="1" dirty="0"/>
            </a:br>
            <a:br>
              <a:rPr lang="en-US" altLang="zh-CN" b="1" dirty="0"/>
            </a:br>
            <a:endParaRPr lang="zh-CN" altLang="en-US" b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2529" name="Picture 1" descr="C:\Users\Administrator\AppData\Roaming\Tencent\Users\181561934\QQ\WinTemp\RichOle\A77DA9BV)}5{@HE}NEZ@7`Q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877300" cy="6057900"/>
          </a:xfrm>
          <a:prstGeom prst="rect">
            <a:avLst/>
          </a:prstGeom>
          <a:noFill/>
        </p:spPr>
      </p:pic>
      <p:sp>
        <p:nvSpPr>
          <p:cNvPr id="4" name="标题 2"/>
          <p:cNvSpPr txBox="1"/>
          <p:nvPr/>
        </p:nvSpPr>
        <p:spPr>
          <a:xfrm>
            <a:off x="899592" y="6165304"/>
            <a:ext cx="7772400" cy="461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申请书简表示例（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1-2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页）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副标题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1" name="Picture 1" descr="C:\Users\Administrator\AppData\Roaming\Tencent\Users\181561934\QQ\WinTemp\RichOle\Z__A34~`KAXOWR3WI99)(`Q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5648"/>
            <a:ext cx="9144000" cy="5947558"/>
          </a:xfrm>
          <a:prstGeom prst="rect">
            <a:avLst/>
          </a:prstGeom>
          <a:noFill/>
        </p:spPr>
      </p:pic>
      <p:sp>
        <p:nvSpPr>
          <p:cNvPr id="4" name="标题 2"/>
          <p:cNvSpPr txBox="1"/>
          <p:nvPr/>
        </p:nvSpPr>
        <p:spPr>
          <a:xfrm>
            <a:off x="899592" y="6165304"/>
            <a:ext cx="7772400" cy="461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申请书简表示例（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页）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99592" y="1916832"/>
            <a:ext cx="8136904" cy="3507105"/>
          </a:xfrm>
        </p:spPr>
        <p:txBody>
          <a:bodyPr>
            <a:normAutofit fontScale="90000"/>
          </a:bodyPr>
          <a:lstStyle/>
          <a:p>
            <a:pPr algn="l"/>
            <a:br>
              <a:rPr lang="en-US" altLang="zh-CN" b="1" dirty="0"/>
            </a:br>
            <a:br>
              <a:rPr lang="en-US" altLang="zh-CN" b="1" dirty="0"/>
            </a:br>
            <a:r>
              <a:rPr lang="zh-CN" altLang="en-US" b="1" dirty="0"/>
              <a:t>（二）申请流程</a:t>
            </a:r>
            <a:br>
              <a:rPr lang="en-US" altLang="zh-CN" b="1" dirty="0"/>
            </a:br>
            <a:r>
              <a:rPr lang="zh-CN" altLang="en-US" sz="4000" b="1" dirty="0"/>
              <a:t>“项目来源”：</a:t>
            </a:r>
            <a:br>
              <a:rPr lang="en-US" altLang="zh-CN" sz="4000" b="1" dirty="0"/>
            </a:br>
            <a:r>
              <a:rPr lang="zh-CN" altLang="en-US" sz="4000" b="1" dirty="0"/>
              <a:t>自选课题（校内项目）（科技类）</a:t>
            </a:r>
            <a:br>
              <a:rPr lang="en-US" altLang="zh-CN" sz="4000" b="1" dirty="0"/>
            </a:br>
            <a:r>
              <a:rPr lang="zh-CN" altLang="en-US" sz="4000" b="1" dirty="0"/>
              <a:t>学校社科项目（社科类）</a:t>
            </a:r>
            <a:br>
              <a:rPr lang="en-US" altLang="zh-CN" sz="4000" b="1" dirty="0"/>
            </a:br>
            <a:r>
              <a:rPr lang="zh-CN" altLang="en-US" sz="4000" b="1" dirty="0"/>
              <a:t>合作形式：独立完成</a:t>
            </a:r>
            <a:br>
              <a:rPr lang="en-US" altLang="zh-CN" sz="4000" dirty="0"/>
            </a:br>
            <a:br>
              <a:rPr lang="en-US" altLang="zh-CN" b="1" dirty="0"/>
            </a:br>
            <a:endParaRPr lang="zh-CN" altLang="en-US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8059CEF-2EC3-4B06-852A-D51608AC2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0" y="4077072"/>
            <a:ext cx="8756139" cy="17908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0589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00125" y="1722095"/>
            <a:ext cx="7496810" cy="3507105"/>
          </a:xfrm>
        </p:spPr>
        <p:txBody>
          <a:bodyPr>
            <a:normAutofit fontScale="90000"/>
          </a:bodyPr>
          <a:lstStyle/>
          <a:p>
            <a:pPr algn="l"/>
            <a:br>
              <a:rPr lang="en-US" altLang="zh-CN" b="1" dirty="0"/>
            </a:br>
            <a:br>
              <a:rPr lang="en-US" altLang="zh-CN" b="1" dirty="0"/>
            </a:br>
            <a:r>
              <a:rPr lang="zh-CN" altLang="en-US" b="1" dirty="0"/>
              <a:t>（二）申请流程</a:t>
            </a:r>
            <a:br>
              <a:rPr lang="en-US" altLang="zh-CN" sz="4000" dirty="0"/>
            </a:br>
            <a:r>
              <a:rPr lang="zh-CN" altLang="en-US" sz="4000" dirty="0"/>
              <a:t>可在“项目申报”页面选中启动基金再点击“查看申报”进行修改，修改后适时保存。</a:t>
            </a:r>
            <a:br>
              <a:rPr lang="en-US" altLang="zh-CN" sz="4000" dirty="0"/>
            </a:br>
            <a:br>
              <a:rPr lang="en-US" altLang="zh-CN" b="1" dirty="0"/>
            </a:br>
            <a:endParaRPr lang="zh-CN" altLang="en-US" b="1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F2FA9F0-CA9B-4B5C-842B-AC39272AC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93096"/>
            <a:ext cx="9144000" cy="174809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1625" y="1444625"/>
            <a:ext cx="8540750" cy="3969385"/>
          </a:xfrm>
        </p:spPr>
        <p:txBody>
          <a:bodyPr>
            <a:normAutofit/>
          </a:bodyPr>
          <a:lstStyle/>
          <a:p>
            <a:pPr algn="l"/>
            <a:br>
              <a:rPr lang="en-US" altLang="zh-CN" b="1" dirty="0"/>
            </a:br>
            <a:r>
              <a:rPr lang="zh-CN" altLang="en-US" b="1" dirty="0"/>
              <a:t>（二）申请流程</a:t>
            </a:r>
            <a:br>
              <a:rPr lang="en-US" altLang="zh-CN" b="1" dirty="0"/>
            </a:br>
            <a:r>
              <a:rPr lang="zh-CN" altLang="en-US" sz="4000" dirty="0"/>
              <a:t>纸质材料经学院审核通过并</a:t>
            </a:r>
            <a:r>
              <a:rPr lang="zh-CN" altLang="en-US" sz="4000" dirty="0">
                <a:solidFill>
                  <a:srgbClr val="FF0000"/>
                </a:solidFill>
              </a:rPr>
              <a:t>签字、盖章</a:t>
            </a:r>
            <a:r>
              <a:rPr lang="zh-CN" altLang="en-US" sz="4000" dirty="0"/>
              <a:t>后，统一由科研秘书送到行政楼</a:t>
            </a:r>
            <a:r>
              <a:rPr lang="en-US" altLang="zh-CN" sz="4000" dirty="0"/>
              <a:t>314</a:t>
            </a:r>
            <a:r>
              <a:rPr lang="zh-CN" altLang="en-US" sz="4000" dirty="0"/>
              <a:t>室</a:t>
            </a:r>
            <a:endParaRPr lang="zh-CN" altLang="en-US" b="1" dirty="0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6095" y="2077085"/>
            <a:ext cx="8216900" cy="3959225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b="1" dirty="0"/>
              <a:t>（二）申请流程</a:t>
            </a:r>
            <a:br>
              <a:rPr lang="en-US" altLang="zh-CN" b="1" dirty="0"/>
            </a:br>
            <a:r>
              <a:rPr lang="zh-CN" altLang="en-US" sz="4000" b="1" dirty="0"/>
              <a:t>内部流转阶段</a:t>
            </a:r>
            <a:br>
              <a:rPr lang="en-US" altLang="zh-CN" sz="4000" b="1" dirty="0"/>
            </a:br>
            <a:r>
              <a:rPr lang="en-US" altLang="zh-CN" sz="4000" b="1" dirty="0"/>
              <a:t>     </a:t>
            </a:r>
            <a:r>
              <a:rPr lang="zh-CN" altLang="en-US" sz="4000" dirty="0"/>
              <a:t>科技处收到纸质申请材料后，进入职能部门内部流转阶段，即依次经科技处</a:t>
            </a:r>
            <a:r>
              <a:rPr lang="en-US" altLang="zh-CN" sz="4000" dirty="0"/>
              <a:t>——</a:t>
            </a:r>
            <a:r>
              <a:rPr lang="zh-CN" altLang="en-US" sz="4000" dirty="0"/>
              <a:t>人事处</a:t>
            </a:r>
            <a:r>
              <a:rPr lang="en-US" altLang="zh-CN" sz="4000" dirty="0"/>
              <a:t>——</a:t>
            </a:r>
            <a:r>
              <a:rPr lang="zh-CN" altLang="en-US" sz="4000" dirty="0"/>
              <a:t>主管校长签字、盖章，再在科研系统（新）中立项、下经费，然后送至计财处执行</a:t>
            </a:r>
            <a:endParaRPr lang="zh-CN" altLang="en-US" sz="4000" b="1" dirty="0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79400" y="1861820"/>
            <a:ext cx="8612505" cy="4112895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b="1" dirty="0"/>
              <a:t>（二）申请流程</a:t>
            </a:r>
            <a:br>
              <a:rPr lang="en-US" altLang="zh-CN" b="1" dirty="0"/>
            </a:br>
            <a:r>
              <a:rPr lang="en-US" altLang="zh-CN" sz="4000" b="1" dirty="0"/>
              <a:t>3.</a:t>
            </a:r>
            <a:r>
              <a:rPr lang="zh-CN" altLang="en-US" sz="4000" b="1" dirty="0"/>
              <a:t>经费管理</a:t>
            </a:r>
            <a:br>
              <a:rPr lang="en-US" altLang="zh-CN" sz="4000" b="1" dirty="0"/>
            </a:br>
            <a:r>
              <a:rPr lang="en-US" altLang="zh-CN" sz="4000" b="1" dirty="0"/>
              <a:t> ◆</a:t>
            </a:r>
            <a:r>
              <a:rPr lang="zh-CN" altLang="en-US" sz="4000" b="1" dirty="0"/>
              <a:t>经费使用周期：</a:t>
            </a:r>
            <a:br>
              <a:rPr lang="en-US" altLang="zh-CN" sz="4000" b="1" dirty="0"/>
            </a:br>
            <a:r>
              <a:rPr lang="zh-CN" altLang="en-US" sz="4000" dirty="0">
                <a:solidFill>
                  <a:srgbClr val="FF0000"/>
                </a:solidFill>
              </a:rPr>
              <a:t>含申请当年起，</a:t>
            </a:r>
            <a:r>
              <a:rPr lang="en-US" altLang="zh-CN" sz="4000" dirty="0">
                <a:solidFill>
                  <a:srgbClr val="FF0000"/>
                </a:solidFill>
              </a:rPr>
              <a:t>2</a:t>
            </a:r>
            <a:r>
              <a:rPr lang="zh-CN" altLang="en-US" sz="4000" dirty="0">
                <a:solidFill>
                  <a:srgbClr val="FF0000"/>
                </a:solidFill>
              </a:rPr>
              <a:t>个自然年。</a:t>
            </a:r>
            <a:r>
              <a:rPr lang="en-US" altLang="zh-CN" sz="4000" dirty="0">
                <a:solidFill>
                  <a:srgbClr val="FF0000"/>
                </a:solidFill>
              </a:rPr>
              <a:t>8</a:t>
            </a:r>
            <a:r>
              <a:rPr lang="zh-CN" altLang="en-US" sz="4000" dirty="0">
                <a:solidFill>
                  <a:srgbClr val="FF0000"/>
                </a:solidFill>
              </a:rPr>
              <a:t>万元及以上可以分两批拨付，第二批资金使用年限依然是从二批资金拨付年度起的</a:t>
            </a:r>
            <a:r>
              <a:rPr lang="en-US" altLang="zh-CN" sz="4000" dirty="0">
                <a:solidFill>
                  <a:srgbClr val="FF0000"/>
                </a:solidFill>
              </a:rPr>
              <a:t>2</a:t>
            </a:r>
            <a:r>
              <a:rPr lang="zh-CN" altLang="en-US" sz="4000" dirty="0">
                <a:solidFill>
                  <a:srgbClr val="FF0000"/>
                </a:solidFill>
              </a:rPr>
              <a:t>个自然年</a:t>
            </a:r>
            <a:br>
              <a:rPr lang="zh-CN" altLang="en-US" sz="4000" dirty="0">
                <a:solidFill>
                  <a:srgbClr val="FF0000"/>
                </a:solidFill>
              </a:rPr>
            </a:br>
            <a:r>
              <a:rPr lang="zh-CN" altLang="en-US" sz="4000" dirty="0">
                <a:sym typeface="+mn-ea"/>
              </a:rPr>
              <a:t>其余事项以计财处规定、通知为准</a:t>
            </a:r>
            <a:endParaRPr lang="zh-CN" altLang="en-US" sz="4000" b="1" dirty="0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79400" y="1144270"/>
            <a:ext cx="8612505" cy="4112895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b="1" dirty="0"/>
              <a:t>（二）申请流程</a:t>
            </a:r>
            <a:br>
              <a:rPr lang="en-US" altLang="zh-CN" b="1" dirty="0"/>
            </a:br>
            <a:r>
              <a:rPr lang="en-US" altLang="zh-CN" sz="4000" b="1" dirty="0"/>
              <a:t>3.</a:t>
            </a:r>
            <a:r>
              <a:rPr lang="zh-CN" altLang="en-US" sz="4000" b="1" dirty="0"/>
              <a:t>经费管理</a:t>
            </a:r>
            <a:br>
              <a:rPr lang="en-US" altLang="zh-CN" sz="4000" b="1" dirty="0"/>
            </a:br>
            <a:br>
              <a:rPr lang="en-US" altLang="zh-CN" sz="2220" b="1" dirty="0"/>
            </a:br>
            <a:r>
              <a:rPr lang="en-US" altLang="zh-CN" sz="4000" b="1" dirty="0"/>
              <a:t> ◆ </a:t>
            </a:r>
            <a:r>
              <a:rPr lang="zh-CN" altLang="en-US" sz="4000" b="1" dirty="0"/>
              <a:t>经费使用限制：</a:t>
            </a:r>
            <a:br>
              <a:rPr lang="en-US" altLang="zh-CN" sz="4000" b="1" dirty="0"/>
            </a:br>
            <a:r>
              <a:rPr lang="en-US" altLang="zh-CN" sz="4000" dirty="0"/>
              <a:t>“</a:t>
            </a:r>
            <a:r>
              <a:rPr lang="zh-CN" altLang="zh-CN" sz="4000" dirty="0"/>
              <a:t>能源</a:t>
            </a:r>
            <a:r>
              <a:rPr lang="en-GB" altLang="zh-CN" sz="4000" dirty="0"/>
              <a:t>/</a:t>
            </a:r>
            <a:r>
              <a:rPr lang="zh-CN" altLang="zh-CN" sz="4000" dirty="0"/>
              <a:t>动力费</a:t>
            </a:r>
            <a:r>
              <a:rPr lang="zh-CN" altLang="en-US" sz="4000" dirty="0"/>
              <a:t>、劳务费、管理费、国际合作与交流费</a:t>
            </a:r>
            <a:r>
              <a:rPr lang="en-US" altLang="zh-CN" sz="4000" dirty="0"/>
              <a:t>”</a:t>
            </a:r>
            <a:r>
              <a:rPr lang="zh-CN" altLang="en-US" sz="4000" dirty="0">
                <a:solidFill>
                  <a:srgbClr val="FF0000"/>
                </a:solidFill>
              </a:rPr>
              <a:t>不得预算</a:t>
            </a:r>
            <a:br>
              <a:rPr lang="en-US" altLang="zh-CN" sz="4000" dirty="0">
                <a:solidFill>
                  <a:srgbClr val="FF0000"/>
                </a:solidFill>
              </a:rPr>
            </a:br>
            <a:r>
              <a:rPr lang="en-US" altLang="zh-CN" sz="4000" dirty="0">
                <a:solidFill>
                  <a:srgbClr val="FF0000"/>
                </a:solidFill>
              </a:rPr>
              <a:t>“</a:t>
            </a:r>
            <a:r>
              <a:rPr lang="zh-CN" altLang="en-US" sz="4000" dirty="0">
                <a:solidFill>
                  <a:srgbClr val="FF0000"/>
                </a:solidFill>
              </a:rPr>
              <a:t>设备费</a:t>
            </a:r>
            <a:r>
              <a:rPr lang="en-US" altLang="zh-CN" sz="4000" dirty="0">
                <a:solidFill>
                  <a:srgbClr val="FF0000"/>
                </a:solidFill>
              </a:rPr>
              <a:t>”</a:t>
            </a:r>
            <a:r>
              <a:rPr lang="zh-CN" altLang="en-US" sz="4000" dirty="0">
                <a:solidFill>
                  <a:srgbClr val="FF0000"/>
                </a:solidFill>
              </a:rPr>
              <a:t>预算后只能调减不能调增</a:t>
            </a:r>
            <a:endParaRPr lang="zh-CN" altLang="en-US" sz="4000" b="1" dirty="0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885" y="1790065"/>
            <a:ext cx="7554595" cy="4072255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b="1" dirty="0"/>
              <a:t>（二）申请流程</a:t>
            </a:r>
            <a:br>
              <a:rPr lang="en-US" altLang="zh-CN" b="1" dirty="0"/>
            </a:br>
            <a:r>
              <a:rPr lang="en-US" altLang="zh-CN" sz="4000" b="1" dirty="0"/>
              <a:t>3.</a:t>
            </a:r>
            <a:r>
              <a:rPr lang="zh-CN" altLang="en-US" sz="4000" b="1" dirty="0"/>
              <a:t>经费管理</a:t>
            </a:r>
            <a:br>
              <a:rPr lang="en-US" altLang="zh-CN" sz="4000" dirty="0"/>
            </a:br>
            <a:r>
              <a:rPr lang="zh-CN" altLang="en-US" sz="4000" dirty="0">
                <a:sym typeface="+mn-ea"/>
              </a:rPr>
              <a:t>资金拨付申请表</a:t>
            </a:r>
            <a:r>
              <a:rPr lang="zh-CN" altLang="en-US" sz="4000" dirty="0"/>
              <a:t>：当</a:t>
            </a:r>
            <a:r>
              <a:rPr lang="zh-CN" altLang="en-US" sz="4000" dirty="0">
                <a:sym typeface="+mn-ea"/>
              </a:rPr>
              <a:t>合同金额为8万元及以上时，可申请分两批拨付资金，</a:t>
            </a:r>
            <a:r>
              <a:rPr lang="zh-CN" altLang="en-US" sz="4000" dirty="0"/>
              <a:t>按计财处模板要求填写申请表，并作为附件上传</a:t>
            </a:r>
            <a:r>
              <a:rPr lang="en-US" altLang="zh-CN" sz="4000" dirty="0" err="1"/>
              <a:t>excell</a:t>
            </a:r>
            <a:r>
              <a:rPr lang="zh-CN" altLang="en-US" sz="4000" dirty="0"/>
              <a:t>格式文件至科研系统（新）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62351" y="5305756"/>
            <a:ext cx="5819299" cy="1150960"/>
          </a:xfrm>
        </p:spPr>
        <p:txBody>
          <a:bodyPr>
            <a:normAutofit/>
          </a:bodyPr>
          <a:lstStyle/>
          <a:p>
            <a:pPr algn="l"/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</a:rPr>
              <a:t>      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</a:rPr>
              <a:t>资金拨付申请表</a:t>
            </a:r>
          </a:p>
        </p:txBody>
      </p:sp>
      <p:graphicFrame>
        <p:nvGraphicFramePr>
          <p:cNvPr id="8" name="表格 7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30052161"/>
              </p:ext>
            </p:extLst>
          </p:nvPr>
        </p:nvGraphicFramePr>
        <p:xfrm>
          <a:off x="-32385" y="1181100"/>
          <a:ext cx="9063990" cy="4496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0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15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2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70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38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74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128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70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10235">
                <a:tc gridSpan="10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202</a:t>
                      </a:r>
                      <a:r>
                        <a:rPr lang="en-US" altLang="zh-CN" sz="18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sz="18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年科研启动基金拨付申请表</a:t>
                      </a:r>
                      <a:endParaRPr lang="en-US" altLang="en-US" sz="1800" b="1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99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35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项目名称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负责人姓名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工号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学院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合同时间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合同总金额/万元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本次划拨金额/万元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0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202</a:t>
                      </a:r>
                      <a:r>
                        <a:rPr lang="en-US" altLang="zh-CN" sz="10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sz="10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年续拨金额/万元</a:t>
                      </a:r>
                      <a:endParaRPr lang="en-US" altLang="en-US" sz="1000" b="1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355">
                <a:tc grid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说明：仅8万元及以上的项目可选填202</a:t>
                      </a:r>
                      <a:r>
                        <a:rPr lang="en-US" altLang="zh-CN" sz="10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sz="10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年续拨金额</a:t>
                      </a:r>
                      <a:endParaRPr lang="en-US" altLang="en-US" sz="1000" b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申请人签名：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日期：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/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1600" dirty="0"/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16635" y="426720"/>
            <a:ext cx="5819140" cy="3902710"/>
          </a:xfrm>
        </p:spPr>
        <p:txBody>
          <a:bodyPr>
            <a:normAutofit/>
          </a:bodyPr>
          <a:lstStyle/>
          <a:p>
            <a:pPr algn="l"/>
            <a:r>
              <a:rPr lang="zh-CN" altLang="en-US" sz="4100" b="1" dirty="0"/>
              <a:t>（三）结题流程</a:t>
            </a:r>
            <a:br>
              <a:rPr lang="en-US" altLang="zh-CN" b="1" dirty="0"/>
            </a:br>
            <a:r>
              <a:rPr lang="en-US" altLang="zh-CN" sz="3600" b="1" dirty="0"/>
              <a:t>       1.</a:t>
            </a:r>
            <a:r>
              <a:rPr lang="zh-CN" altLang="en-US" sz="3600" b="1" dirty="0"/>
              <a:t>正常结题</a:t>
            </a:r>
            <a:br>
              <a:rPr lang="en-US" altLang="zh-CN" sz="3600" b="1" dirty="0"/>
            </a:br>
            <a:r>
              <a:rPr lang="en-US" altLang="zh-CN" sz="3600" b="1" dirty="0"/>
              <a:t>       2.</a:t>
            </a:r>
            <a:r>
              <a:rPr lang="zh-CN" altLang="en-US" sz="3600" b="1" dirty="0"/>
              <a:t>非正常结题</a:t>
            </a:r>
            <a:br>
              <a:rPr lang="en-US" altLang="zh-CN" b="1" dirty="0"/>
            </a:br>
            <a:endParaRPr lang="zh-CN" altLang="en-US" b="1" dirty="0"/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8777" y="1357630"/>
            <a:ext cx="8386445" cy="4142740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b="1" dirty="0"/>
              <a:t>（三）结题流程</a:t>
            </a:r>
            <a:br>
              <a:rPr lang="en-US" altLang="zh-CN" b="1" dirty="0"/>
            </a:br>
            <a:r>
              <a:rPr lang="en-US" altLang="zh-CN" b="1" dirty="0"/>
              <a:t> </a:t>
            </a:r>
            <a:r>
              <a:rPr lang="en-US" altLang="zh-CN" sz="4000" b="1" dirty="0"/>
              <a:t>◆</a:t>
            </a:r>
            <a:r>
              <a:rPr lang="zh-CN" altLang="en-US" sz="4000" b="1" dirty="0"/>
              <a:t>正常结题：</a:t>
            </a:r>
            <a:r>
              <a:rPr lang="zh-CN" altLang="en-US" sz="4000" dirty="0"/>
              <a:t>已经完成约定的指标（</a:t>
            </a:r>
            <a:r>
              <a:rPr lang="zh-CN" altLang="en-US" sz="4000" dirty="0">
                <a:solidFill>
                  <a:srgbClr val="FF0000"/>
                </a:solidFill>
              </a:rPr>
              <a:t>论文要求是一单位且一作或通讯作者；专利要求是一单位且第一发明人；项目要求是第一负责人</a:t>
            </a:r>
            <a:r>
              <a:rPr lang="zh-CN" altLang="en-US" sz="4000" dirty="0"/>
              <a:t>），可在科研系统（新）中提交结题材料</a:t>
            </a:r>
            <a:br>
              <a:rPr lang="en-US" altLang="zh-CN" sz="4000" dirty="0"/>
            </a:br>
            <a:endParaRPr lang="zh-CN" altLang="en-US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8777" y="2132856"/>
            <a:ext cx="8386445" cy="4142740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b="1" dirty="0"/>
              <a:t>（三）结题流程</a:t>
            </a:r>
            <a:br>
              <a:rPr lang="en-US" altLang="zh-CN" b="1" dirty="0"/>
            </a:br>
            <a:r>
              <a:rPr lang="en-US" altLang="zh-CN" b="1" dirty="0"/>
              <a:t> </a:t>
            </a:r>
            <a:r>
              <a:rPr lang="en-US" altLang="zh-CN" sz="4000" b="1" dirty="0"/>
              <a:t>◆</a:t>
            </a:r>
            <a:r>
              <a:rPr lang="zh-CN" altLang="en-US" sz="4000" b="1" dirty="0"/>
              <a:t>正常结题：</a:t>
            </a:r>
            <a:br>
              <a:rPr lang="en-US" altLang="zh-CN" sz="4000" b="1" dirty="0"/>
            </a:br>
            <a:r>
              <a:rPr lang="zh-CN" altLang="en-US" sz="4000" dirty="0">
                <a:solidFill>
                  <a:srgbClr val="FF0000"/>
                </a:solidFill>
              </a:rPr>
              <a:t>步骤如下</a:t>
            </a:r>
            <a:r>
              <a:rPr lang="zh-CN" altLang="en-US" sz="4000" dirty="0"/>
              <a:t>：科研项目</a:t>
            </a:r>
            <a:r>
              <a:rPr lang="en-US" altLang="zh-CN" sz="4000" dirty="0"/>
              <a:t>——</a:t>
            </a:r>
            <a:r>
              <a:rPr lang="zh-CN" altLang="en-US" sz="4000" dirty="0"/>
              <a:t>业务办理</a:t>
            </a:r>
            <a:r>
              <a:rPr lang="en-US" altLang="zh-CN" sz="4000" dirty="0">
                <a:sym typeface="+mn-ea"/>
              </a:rPr>
              <a:t>——</a:t>
            </a:r>
            <a:r>
              <a:rPr lang="zh-CN" altLang="en-US" sz="4000" dirty="0"/>
              <a:t>结项</a:t>
            </a:r>
            <a:br>
              <a:rPr lang="en-US" altLang="zh-CN" sz="4000" dirty="0"/>
            </a:br>
            <a:r>
              <a:rPr lang="zh-CN" altLang="en-US" sz="4000" b="1" dirty="0">
                <a:solidFill>
                  <a:srgbClr val="FF0000"/>
                </a:solidFill>
              </a:rPr>
              <a:t>注意：</a:t>
            </a:r>
            <a:r>
              <a:rPr lang="zh-CN" altLang="en-US" sz="4000" dirty="0">
                <a:solidFill>
                  <a:srgbClr val="FF0000"/>
                </a:solidFill>
              </a:rPr>
              <a:t>经费使用情况需有数据；附件有结题报告及成果证明（论文收录证明、项目合同书、专利证书等），提交后经学院认定，科技处审核</a:t>
            </a:r>
            <a:r>
              <a:rPr lang="en-US" altLang="zh-CN" sz="4000" b="1" dirty="0">
                <a:solidFill>
                  <a:srgbClr val="FF0000"/>
                </a:solidFill>
              </a:rPr>
              <a:t>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81160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" y="332740"/>
            <a:ext cx="9010015" cy="574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985441" y="5425136"/>
            <a:ext cx="5819299" cy="1150960"/>
          </a:xfrm>
        </p:spPr>
        <p:txBody>
          <a:bodyPr>
            <a:no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</a:rPr>
              <a:t>     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</a:rPr>
              <a:t>结题报告提纲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04520" y="1861820"/>
            <a:ext cx="8117840" cy="4141470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b="1" dirty="0"/>
              <a:t>（三）结题流程</a:t>
            </a:r>
            <a:br>
              <a:rPr lang="en-US" altLang="zh-CN" b="1" dirty="0"/>
            </a:br>
            <a:r>
              <a:rPr lang="en-US" altLang="zh-CN" b="1" dirty="0"/>
              <a:t> </a:t>
            </a:r>
            <a:r>
              <a:rPr lang="en-US" altLang="zh-CN" sz="4000" b="1" dirty="0"/>
              <a:t>◆</a:t>
            </a:r>
            <a:r>
              <a:rPr lang="zh-CN" altLang="en-US" sz="4000" b="1" dirty="0"/>
              <a:t>非正常结题：</a:t>
            </a:r>
            <a:r>
              <a:rPr lang="zh-CN" altLang="en-US" sz="4000" dirty="0"/>
              <a:t>未完成约定任务，要求结题的，系统中应提交以下材料：</a:t>
            </a:r>
            <a:br>
              <a:rPr lang="en-US" altLang="zh-CN" sz="4000" dirty="0"/>
            </a:br>
            <a:r>
              <a:rPr lang="en-US" altLang="zh-CN" sz="4000" dirty="0">
                <a:solidFill>
                  <a:srgbClr val="FF0000"/>
                </a:solidFill>
              </a:rPr>
              <a:t>1.</a:t>
            </a:r>
            <a:r>
              <a:rPr lang="zh-CN" altLang="en-US" sz="4000" dirty="0">
                <a:solidFill>
                  <a:srgbClr val="FF0000"/>
                </a:solidFill>
              </a:rPr>
              <a:t>项目完成情况统计</a:t>
            </a:r>
            <a:br>
              <a:rPr lang="en-US" altLang="zh-CN" sz="4000" dirty="0">
                <a:solidFill>
                  <a:srgbClr val="FF0000"/>
                </a:solidFill>
              </a:rPr>
            </a:br>
            <a:r>
              <a:rPr lang="en-US" altLang="zh-CN" sz="4000" dirty="0">
                <a:solidFill>
                  <a:srgbClr val="FF0000"/>
                </a:solidFill>
              </a:rPr>
              <a:t>2.</a:t>
            </a:r>
            <a:r>
              <a:rPr lang="zh-CN" altLang="en-US" sz="4000" dirty="0">
                <a:solidFill>
                  <a:srgbClr val="FF0000"/>
                </a:solidFill>
              </a:rPr>
              <a:t>启动基金执行情况说明及其佐证材料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62351" y="5736286"/>
            <a:ext cx="5819299" cy="1150960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</a:rPr>
              <a:t>项目完成情况统计表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38652095"/>
              </p:ext>
            </p:extLst>
          </p:nvPr>
        </p:nvGraphicFramePr>
        <p:xfrm>
          <a:off x="-17145" y="693420"/>
          <a:ext cx="9089390" cy="5159375"/>
        </p:xfrm>
        <a:graphic>
          <a:graphicData uri="http://schemas.openxmlformats.org/drawingml/2006/table">
            <a:tbl>
              <a:tblPr/>
              <a:tblGrid>
                <a:gridCol w="783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76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6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76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064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076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01981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718185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杭州电子科技大学科研启动基金项目完成情况统计</a:t>
                      </a: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99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项目负责人：</a:t>
                      </a: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所在学院：</a:t>
                      </a: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项目名称：</a:t>
                      </a: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项目编号：</a:t>
                      </a: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35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研究期限：</a:t>
                      </a: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立项经费：</a:t>
                      </a: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651" marR="5651" marT="5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6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完成情况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SCI</a:t>
                      </a:r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收录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EI</a:t>
                      </a:r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收录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一级期刊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核心期刊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省级项目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国家级项目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   </a:t>
                      </a:r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签字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9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计划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完成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计划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完成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计划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完成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计划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完成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计划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完成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计划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完成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个人填写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个人签字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435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学院认定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院长签字、学院盖章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科技处审核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5651" marR="5651" marT="5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7975" y="1503045"/>
            <a:ext cx="7963535" cy="3846195"/>
          </a:xfrm>
        </p:spPr>
        <p:txBody>
          <a:bodyPr>
            <a:normAutofit/>
          </a:bodyPr>
          <a:lstStyle/>
          <a:p>
            <a:pPr algn="l"/>
            <a:r>
              <a:rPr lang="zh-CN" altLang="en-US" b="1" dirty="0"/>
              <a:t>（三）结题流程</a:t>
            </a:r>
            <a:br>
              <a:rPr lang="en-US" altLang="zh-CN" b="1" dirty="0"/>
            </a:br>
            <a:r>
              <a:rPr lang="en-US" altLang="zh-CN" b="1" dirty="0"/>
              <a:t> </a:t>
            </a:r>
            <a:r>
              <a:rPr lang="en-US" altLang="zh-CN" sz="3600" b="1" dirty="0"/>
              <a:t>◆</a:t>
            </a:r>
            <a:r>
              <a:rPr lang="zh-CN" altLang="en-US" sz="3600" b="1" dirty="0"/>
              <a:t>非正常结题：</a:t>
            </a:r>
            <a:br>
              <a:rPr lang="en-US" altLang="zh-CN" sz="3600" b="1" dirty="0"/>
            </a:br>
            <a:r>
              <a:rPr lang="zh-CN" altLang="en-US" sz="3600" dirty="0"/>
              <a:t>所在学院按申请书（六、</a:t>
            </a:r>
            <a:r>
              <a:rPr lang="zh-CN" altLang="zh-CN" sz="3600" dirty="0">
                <a:solidFill>
                  <a:srgbClr val="FF0000"/>
                </a:solidFill>
              </a:rPr>
              <a:t>预期目标及成果形式</a:t>
            </a:r>
            <a:r>
              <a:rPr lang="zh-CN" altLang="en-US" sz="3600" dirty="0"/>
              <a:t>）</a:t>
            </a:r>
            <a:r>
              <a:rPr lang="zh-CN" altLang="en-US" sz="3600" dirty="0">
                <a:solidFill>
                  <a:srgbClr val="FF0000"/>
                </a:solidFill>
              </a:rPr>
              <a:t>定量</a:t>
            </a:r>
            <a:r>
              <a:rPr lang="zh-CN" altLang="en-US" sz="3600" dirty="0"/>
              <a:t>认定项目完成情况，主管科研院长签字盖章后送至科技处审核</a:t>
            </a:r>
            <a:endParaRPr lang="zh-CN" altLang="en-US" sz="3600" b="1" dirty="0"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7975" y="2292350"/>
            <a:ext cx="7963535" cy="3846195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b="1" dirty="0"/>
              <a:t>（三）结题流程</a:t>
            </a:r>
            <a:br>
              <a:rPr lang="en-US" altLang="zh-CN" b="1" dirty="0"/>
            </a:br>
            <a:r>
              <a:rPr lang="en-US" altLang="zh-CN" b="1" dirty="0"/>
              <a:t> </a:t>
            </a:r>
            <a:r>
              <a:rPr lang="en-US" altLang="zh-CN" sz="4000" b="1" dirty="0"/>
              <a:t>◆</a:t>
            </a:r>
            <a:r>
              <a:rPr lang="zh-CN" altLang="en-US" sz="4000" b="1" dirty="0"/>
              <a:t>非正常结题：</a:t>
            </a:r>
            <a:br>
              <a:rPr lang="en-US" altLang="zh-CN" sz="4000" b="1" dirty="0"/>
            </a:br>
            <a:r>
              <a:rPr lang="zh-CN" altLang="en-US" sz="4000" dirty="0"/>
              <a:t>按科技处审核的项目已完成比例，先到计财处</a:t>
            </a:r>
            <a:r>
              <a:rPr lang="en-US" altLang="zh-CN" sz="4000" dirty="0"/>
              <a:t>112</a:t>
            </a:r>
            <a:r>
              <a:rPr lang="zh-CN" altLang="en-US" sz="4000" dirty="0"/>
              <a:t>退还资金，</a:t>
            </a:r>
            <a:r>
              <a:rPr lang="zh-CN" altLang="en-US" sz="4000" dirty="0">
                <a:sym typeface="+mn-ea"/>
              </a:rPr>
              <a:t>再办理离校手续，教师应</a:t>
            </a:r>
            <a:r>
              <a:rPr lang="zh-CN" altLang="en-US" sz="4000" dirty="0"/>
              <a:t>退还金额按下公式计算：</a:t>
            </a:r>
            <a:br>
              <a:rPr lang="zh-CN" altLang="en-US" sz="3600" dirty="0"/>
            </a:br>
            <a:br>
              <a:rPr lang="zh-CN" altLang="en-US" sz="3600" dirty="0"/>
            </a:br>
            <a:endParaRPr lang="zh-CN" altLang="en-US" sz="3600" b="1" dirty="0">
              <a:sym typeface="+mn-ea"/>
            </a:endParaRP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89940" y="5154930"/>
          <a:ext cx="7280275" cy="1263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489200" imgH="431800" progId="Equation.KSEE3">
                  <p:embed/>
                </p:oleObj>
              </mc:Choice>
              <mc:Fallback>
                <p:oleObj r:id="rId3" imgW="24892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9940" y="5154930"/>
                        <a:ext cx="7280275" cy="1263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13740" y="4036695"/>
            <a:ext cx="7285990" cy="2281555"/>
          </a:xfrm>
        </p:spPr>
        <p:txBody>
          <a:bodyPr>
            <a:normAutofit/>
          </a:bodyPr>
          <a:lstStyle/>
          <a:p>
            <a:pPr algn="l"/>
            <a:r>
              <a:rPr lang="zh-CN" altLang="en-US" sz="3110" b="0" dirty="0"/>
              <a:t>科技处联系人：</a:t>
            </a:r>
            <a:br>
              <a:rPr lang="zh-CN" altLang="en-US" sz="3110" b="0" dirty="0"/>
            </a:br>
            <a:r>
              <a:rPr lang="zh-CN" altLang="en-US" sz="3110" b="0" dirty="0"/>
              <a:t>        郭老师</a:t>
            </a:r>
            <a:br>
              <a:rPr lang="zh-CN" altLang="en-US" sz="3110" b="0" dirty="0"/>
            </a:br>
            <a:r>
              <a:rPr lang="zh-CN" altLang="en-US" sz="3110" b="0" dirty="0"/>
              <a:t>     </a:t>
            </a:r>
            <a:r>
              <a:rPr lang="en-US" altLang="zh-CN" sz="3110" b="0" dirty="0"/>
              <a:t>86878560</a:t>
            </a:r>
            <a:br>
              <a:rPr lang="en-US" altLang="zh-CN" sz="3110" b="0" dirty="0"/>
            </a:br>
            <a:r>
              <a:rPr lang="en-US" altLang="zh-CN" sz="3110" b="0" dirty="0"/>
              <a:t>kjc@hdu.edu.cn</a:t>
            </a:r>
            <a:endParaRPr lang="zh-CN" altLang="en-US" sz="311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1706880" y="1628775"/>
            <a:ext cx="654748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0" b="1" dirty="0">
                <a:sym typeface="+mn-ea"/>
              </a:rPr>
              <a:t>谢 谢 ！</a:t>
            </a:r>
            <a:endParaRPr lang="zh-CN" altLang="en-US" sz="1200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8"/>
  <p:tag name="KSO_WM_UNIT_SHOW_EDIT_AREA_INDICATION" val="0"/>
  <p:tag name="KSO_WM_TAG_VERSION" val="1.0"/>
  <p:tag name="KSO_WM_BEAUTIFY_FLAG" val="#wm#"/>
  <p:tag name="KSO_WM_TEMPLATE_CATEGORY" val="custom"/>
  <p:tag name="KSO_WM_TEMPLATE_INDEX" val="20202601"/>
  <p:tag name="KSO_WM_TEMPLATE_THUMBS_INDEX" val="1、4、7、8、9、10、11、13、14、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TYPE" val="i"/>
  <p:tag name="KSO_WM_UNIT_INDEX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leftRight"/>
  <p:tag name="KSO_WM_SLIDE_BK_DARK_LIGHT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TYPE" val="i"/>
  <p:tag name="KSO_WM_UNIT_INDEX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topBottom"/>
  <p:tag name="KSO_WM_SLIDE_BK_DARK_LIGHT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bottomTop"/>
  <p:tag name="KSO_WM_SLIDE_BK_DARK_LIGHT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navigation"/>
  <p:tag name="KSO_WM_SLIDE_BK_DARK_LIGHT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navigation"/>
  <p:tag name="KSO_WM_SLIDE_BK_DARK_LIGHT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dcf14f1-8490-4b13-8144-5de7f5f3f954}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1c5da07-1174-4cdd-b7fe-9399cb59608e}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heme/theme1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E9F3FA"/>
      </a:dk2>
      <a:lt2>
        <a:srgbClr val="FFFFFF"/>
      </a:lt2>
      <a:accent1>
        <a:srgbClr val="4472C4"/>
      </a:accent1>
      <a:accent2>
        <a:srgbClr val="2A8DD4"/>
      </a:accent2>
      <a:accent3>
        <a:srgbClr val="2FA1CF"/>
      </a:accent3>
      <a:accent4>
        <a:srgbClr val="33B2B2"/>
      </a:accent4>
      <a:accent5>
        <a:srgbClr val="35BD81"/>
      </a:accent5>
      <a:accent6>
        <a:srgbClr val="59C54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1356</Words>
  <Application>Microsoft Office PowerPoint</Application>
  <PresentationFormat>全屏显示(4:3)</PresentationFormat>
  <Paragraphs>122</Paragraphs>
  <Slides>31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宋体</vt:lpstr>
      <vt:lpstr>微软雅黑</vt:lpstr>
      <vt:lpstr>Arial</vt:lpstr>
      <vt:lpstr>Calibri</vt:lpstr>
      <vt:lpstr>Viner Hand ITC</vt:lpstr>
      <vt:lpstr>Office 主题​​</vt:lpstr>
      <vt:lpstr>Equation.KSEE3</vt:lpstr>
      <vt:lpstr>科研启动基金管理流程</vt:lpstr>
      <vt:lpstr>本流程是杭州电子科技大学科研启动基金管理细则，适用于已经取得杭州电子科技大学人事处聘用合同，且约定有科研启动经费的教职工。</vt:lpstr>
      <vt:lpstr>目  录 （一）申请说明 （二）申请流程           1.申请书正文           2.申请书简表           3.经费管理 （三）结题流程           1.正常结题           2.非正常结题</vt:lpstr>
      <vt:lpstr>  （一）申请说明 申请原则：教师按引进人才补充协议书约定金额自主申请   申请书受理时间：1-10月份（含），10月份后不再受理  受理方式：科研系统（新）网上办理，经学院审核后统一提交至科技处</vt:lpstr>
      <vt:lpstr>  （二）申请流程 先审核电子版材料，通过后提交签字盖章的纸质版材料，包含： 1.申请书（简表及正文一份） 2.引进人才补充协议书（复印件一份） 3.资金拨付申请表（仅分批拨付提供）  注：科研系统上【模板下载】栏目下有正文及资金拨付申请表模板可供下载；审核通过后，系统自动生成带水印的简表</vt:lpstr>
      <vt:lpstr>（二）申请流程 1.申请书正文 正文需按系统中提供的模板（如图）线下撰写，然后再作为附件上传到【证明材料】栏目下</vt:lpstr>
      <vt:lpstr>   </vt:lpstr>
      <vt:lpstr>（二）申请流程  1.申请书正文 其中：“六、预期目标及成果形式”按引进人才补充协议书约定的内容如实填写 </vt:lpstr>
      <vt:lpstr>  （二）申请流程 2.申请书简表 教师在科研系统中填写相关信息后系统自动生成申请书简表 具体步骤：科研系统（新）——项目申报——启动基金——查看申报</vt:lpstr>
      <vt:lpstr>  （二）申请流程 逐项填写基本信息、成员信息、预算信息、正文信息</vt:lpstr>
      <vt:lpstr>填写说明：     ӿ星号为必填项  ◆项目性质：校内基金  ◆项目分类选：科研启动基金  ◆项目级别选：校级  ◆独立完成   </vt:lpstr>
      <vt:lpstr>填写说明：   ◆开始日期/结束日期：分别按申请提交日期和引进人才补充协议书结束日期   ◆证明材料上传：申请书正文、引进人才补充协议书、资金拨付申请表 ◆“研究分阶段性计划”时间不得跨年度 ◆“课题组成员”需包含副高以上职称人员，且不得有校外人员</vt:lpstr>
      <vt:lpstr>   </vt:lpstr>
      <vt:lpstr>PowerPoint 演示文稿</vt:lpstr>
      <vt:lpstr>  （二）申请流程 “项目来源”： 自选课题（校内项目）（科技类） 学校社科项目（社科类） 合作形式：独立完成  </vt:lpstr>
      <vt:lpstr>  （二）申请流程 可在“项目申报”页面选中启动基金再点击“查看申报”进行修改，修改后适时保存。  </vt:lpstr>
      <vt:lpstr> （二）申请流程 纸质材料经学院审核通过并签字、盖章后，统一由科研秘书送到行政楼314室</vt:lpstr>
      <vt:lpstr>（二）申请流程 内部流转阶段      科技处收到纸质申请材料后，进入职能部门内部流转阶段，即依次经科技处——人事处——主管校长签字、盖章，再在科研系统（新）中立项、下经费，然后送至计财处执行</vt:lpstr>
      <vt:lpstr>（二）申请流程 3.经费管理  ◆经费使用周期： 含申请当年起，2个自然年。8万元及以上可以分两批拨付，第二批资金使用年限依然是从二批资金拨付年度起的2个自然年 其余事项以计财处规定、通知为准</vt:lpstr>
      <vt:lpstr>（二）申请流程 3.经费管理   ◆ 经费使用限制： “能源/动力费、劳务费、管理费、国际合作与交流费”不得预算 “设备费”预算后只能调减不能调增</vt:lpstr>
      <vt:lpstr>（二）申请流程 3.经费管理 资金拨付申请表：当合同金额为8万元及以上时，可申请分两批拨付资金，按计财处模板要求填写申请表，并作为附件上传excell格式文件至科研系统（新）</vt:lpstr>
      <vt:lpstr>      资金拨付申请表</vt:lpstr>
      <vt:lpstr>（三）结题流程        1.正常结题        2.非正常结题 </vt:lpstr>
      <vt:lpstr>（三）结题流程  ◆正常结题：已经完成约定的指标（论文要求是一单位且一作或通讯作者；专利要求是一单位且第一发明人；项目要求是第一负责人），可在科研系统（新）中提交结题材料 </vt:lpstr>
      <vt:lpstr>（三）结题流程  ◆正常结题： 步骤如下：科研项目——业务办理——结项 注意：经费使用情况需有数据；附件有结题报告及成果证明（论文收录证明、项目合同书、专利证书等），提交后经学院认定，科技处审核 </vt:lpstr>
      <vt:lpstr>     结题报告提纲</vt:lpstr>
      <vt:lpstr>（三）结题流程  ◆非正常结题：未完成约定任务，要求结题的，系统中应提交以下材料： 1.项目完成情况统计 2.启动基金执行情况说明及其佐证材料</vt:lpstr>
      <vt:lpstr>项目完成情况统计表</vt:lpstr>
      <vt:lpstr>（三）结题流程  ◆非正常结题： 所在学院按申请书（六、预期目标及成果形式）定量认定项目完成情况，主管科研院长签字盖章后送至科技处审核</vt:lpstr>
      <vt:lpstr>（三）结题流程  ◆非正常结题： 按科技处审核的项目已完成比例，先到计财处112退还资金，再办理离校手续，教师应退还金额按下公式计算：  </vt:lpstr>
      <vt:lpstr>科技处联系人：         郭老师      86878560 kjc@hdu.edu.cn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启动基金管理流程</dc:title>
  <dc:creator>gcw</dc:creator>
  <cp:lastModifiedBy>guo chunwei</cp:lastModifiedBy>
  <cp:revision>179</cp:revision>
  <dcterms:created xsi:type="dcterms:W3CDTF">2019-12-31T01:04:00Z</dcterms:created>
  <dcterms:modified xsi:type="dcterms:W3CDTF">2021-03-04T06:28:56Z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